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Sailors" charset="1" panose="02000000000000000000"/>
      <p:regular r:id="rId16"/>
    </p:embeddedFont>
    <p:embeddedFont>
      <p:font typeface="Sailors Italics" charset="1" panose="02000000000000000000"/>
      <p:regular r:id="rId17"/>
    </p:embeddedFont>
    <p:embeddedFont>
      <p:font typeface="Retropix"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3.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8.jpeg" Type="http://schemas.openxmlformats.org/officeDocument/2006/relationships/image"/><Relationship Id="rId8"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jpeg" Type="http://schemas.openxmlformats.org/officeDocument/2006/relationships/image"/><Relationship Id="rId8"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9.png" Type="http://schemas.openxmlformats.org/officeDocument/2006/relationships/image"/><Relationship Id="rId9" Target="../media/image1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49047" y="2764629"/>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331099" y="2763901"/>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09889" y="4021558"/>
            <a:ext cx="2433767" cy="3599294"/>
          </a:xfrm>
          <a:custGeom>
            <a:avLst/>
            <a:gdLst/>
            <a:ahLst/>
            <a:cxnLst/>
            <a:rect r="r" b="b" t="t" l="l"/>
            <a:pathLst>
              <a:path h="3599294" w="2433767">
                <a:moveTo>
                  <a:pt x="0" y="0"/>
                </a:moveTo>
                <a:lnTo>
                  <a:pt x="2433768" y="0"/>
                </a:lnTo>
                <a:lnTo>
                  <a:pt x="2433768" y="3599294"/>
                </a:lnTo>
                <a:lnTo>
                  <a:pt x="0" y="3599294"/>
                </a:lnTo>
                <a:lnTo>
                  <a:pt x="0" y="0"/>
                </a:lnTo>
                <a:close/>
              </a:path>
            </a:pathLst>
          </a:custGeom>
          <a:blipFill>
            <a:blip r:embed="rId6"/>
            <a:stretch>
              <a:fillRect l="-23944" t="0" r="-23944" b="0"/>
            </a:stretch>
          </a:blipFill>
        </p:spPr>
      </p:sp>
      <p:sp>
        <p:nvSpPr>
          <p:cNvPr name="Freeform 6" id="6"/>
          <p:cNvSpPr/>
          <p:nvPr/>
        </p:nvSpPr>
        <p:spPr>
          <a:xfrm flipH="false" flipV="false" rot="0">
            <a:off x="6962757" y="4680009"/>
            <a:ext cx="4362487" cy="2612039"/>
          </a:xfrm>
          <a:custGeom>
            <a:avLst/>
            <a:gdLst/>
            <a:ahLst/>
            <a:cxnLst/>
            <a:rect r="r" b="b" t="t" l="l"/>
            <a:pathLst>
              <a:path h="2612039" w="4362487">
                <a:moveTo>
                  <a:pt x="0" y="0"/>
                </a:moveTo>
                <a:lnTo>
                  <a:pt x="4362486" y="0"/>
                </a:lnTo>
                <a:lnTo>
                  <a:pt x="4362486" y="2612039"/>
                </a:lnTo>
                <a:lnTo>
                  <a:pt x="0" y="26120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747173" y="4351205"/>
            <a:ext cx="3269646" cy="3269646"/>
          </a:xfrm>
          <a:custGeom>
            <a:avLst/>
            <a:gdLst/>
            <a:ahLst/>
            <a:cxnLst/>
            <a:rect r="r" b="b" t="t" l="l"/>
            <a:pathLst>
              <a:path h="3269646" w="3269646">
                <a:moveTo>
                  <a:pt x="0" y="0"/>
                </a:moveTo>
                <a:lnTo>
                  <a:pt x="3269647" y="0"/>
                </a:lnTo>
                <a:lnTo>
                  <a:pt x="3269647" y="3269647"/>
                </a:lnTo>
                <a:lnTo>
                  <a:pt x="0" y="3269647"/>
                </a:lnTo>
                <a:lnTo>
                  <a:pt x="0" y="0"/>
                </a:lnTo>
                <a:close/>
              </a:path>
            </a:pathLst>
          </a:custGeom>
          <a:blipFill>
            <a:blip r:embed="rId9"/>
            <a:stretch>
              <a:fillRect l="0" t="0" r="0" b="0"/>
            </a:stretch>
          </a:blipFill>
        </p:spPr>
      </p:sp>
      <p:sp>
        <p:nvSpPr>
          <p:cNvPr name="TextBox 8" id="8"/>
          <p:cNvSpPr txBox="true"/>
          <p:nvPr/>
        </p:nvSpPr>
        <p:spPr>
          <a:xfrm rot="0">
            <a:off x="868681" y="876300"/>
            <a:ext cx="16390619" cy="3130550"/>
          </a:xfrm>
          <a:prstGeom prst="rect">
            <a:avLst/>
          </a:prstGeom>
        </p:spPr>
        <p:txBody>
          <a:bodyPr anchor="t" rtlCol="false" tIns="0" lIns="0" bIns="0" rIns="0">
            <a:spAutoFit/>
          </a:bodyPr>
          <a:lstStyle/>
          <a:p>
            <a:pPr algn="ctr">
              <a:lnSpc>
                <a:spcPts val="11499"/>
              </a:lnSpc>
            </a:pPr>
            <a:r>
              <a:rPr lang="en-US" sz="9999">
                <a:solidFill>
                  <a:srgbClr val="FFFFFF"/>
                </a:solidFill>
                <a:latin typeface="Retropix Bold"/>
              </a:rPr>
              <a:t>COMPARATIVA DE PROGRAMAS</a:t>
            </a:r>
          </a:p>
        </p:txBody>
      </p:sp>
      <p:sp>
        <p:nvSpPr>
          <p:cNvPr name="TextBox 9" id="9"/>
          <p:cNvSpPr txBox="true"/>
          <p:nvPr/>
        </p:nvSpPr>
        <p:spPr>
          <a:xfrm rot="0">
            <a:off x="3755413" y="8230452"/>
            <a:ext cx="10777175" cy="596900"/>
          </a:xfrm>
          <a:prstGeom prst="rect">
            <a:avLst/>
          </a:prstGeom>
        </p:spPr>
        <p:txBody>
          <a:bodyPr anchor="t" rtlCol="false" tIns="0" lIns="0" bIns="0" rIns="0">
            <a:spAutoFit/>
          </a:bodyPr>
          <a:lstStyle/>
          <a:p>
            <a:pPr algn="ctr">
              <a:lnSpc>
                <a:spcPts val="4899"/>
              </a:lnSpc>
              <a:spcBef>
                <a:spcPct val="0"/>
              </a:spcBef>
            </a:pPr>
            <a:r>
              <a:rPr lang="en-US" sz="3499">
                <a:solidFill>
                  <a:srgbClr val="87DDEB"/>
                </a:solidFill>
                <a:latin typeface="Lato"/>
              </a:rPr>
              <a:t>Licenciatura en Ingeniería de Software</a:t>
            </a:r>
          </a:p>
        </p:txBody>
      </p:sp>
      <p:sp>
        <p:nvSpPr>
          <p:cNvPr name="TextBox 10" id="10"/>
          <p:cNvSpPr txBox="true"/>
          <p:nvPr/>
        </p:nvSpPr>
        <p:spPr>
          <a:xfrm rot="0">
            <a:off x="1028700" y="8863553"/>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p:txBody>
      </p:sp>
      <p:sp>
        <p:nvSpPr>
          <p:cNvPr name="TextBox 11" id="11"/>
          <p:cNvSpPr txBox="true"/>
          <p:nvPr/>
        </p:nvSpPr>
        <p:spPr>
          <a:xfrm rot="0">
            <a:off x="13475460" y="8863553"/>
            <a:ext cx="3863850" cy="656589"/>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24333" y="6231313"/>
            <a:ext cx="3723024" cy="1926665"/>
          </a:xfrm>
          <a:custGeom>
            <a:avLst/>
            <a:gdLst/>
            <a:ahLst/>
            <a:cxnLst/>
            <a:rect r="r" b="b" t="t" l="l"/>
            <a:pathLst>
              <a:path h="1926665" w="3723024">
                <a:moveTo>
                  <a:pt x="0" y="0"/>
                </a:moveTo>
                <a:lnTo>
                  <a:pt x="3723024" y="0"/>
                </a:lnTo>
                <a:lnTo>
                  <a:pt x="3723024" y="1926665"/>
                </a:lnTo>
                <a:lnTo>
                  <a:pt x="0" y="192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1541591" y="7031422"/>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641887" y="2817907"/>
            <a:ext cx="9354212" cy="3890097"/>
          </a:xfrm>
          <a:custGeom>
            <a:avLst/>
            <a:gdLst/>
            <a:ahLst/>
            <a:cxnLst/>
            <a:rect r="r" b="b" t="t" l="l"/>
            <a:pathLst>
              <a:path h="3890097" w="9354212">
                <a:moveTo>
                  <a:pt x="0" y="0"/>
                </a:moveTo>
                <a:lnTo>
                  <a:pt x="9354212" y="0"/>
                </a:lnTo>
                <a:lnTo>
                  <a:pt x="9354212" y="3890097"/>
                </a:lnTo>
                <a:lnTo>
                  <a:pt x="0" y="3890097"/>
                </a:lnTo>
                <a:lnTo>
                  <a:pt x="0" y="0"/>
                </a:lnTo>
                <a:close/>
              </a:path>
            </a:pathLst>
          </a:custGeom>
          <a:blipFill>
            <a:blip r:embed="rId9"/>
            <a:stretch>
              <a:fillRect l="0" t="-4761" r="0" b="0"/>
            </a:stretch>
          </a:blipFill>
        </p:spPr>
      </p:sp>
      <p:sp>
        <p:nvSpPr>
          <p:cNvPr name="TextBox 7" id="7"/>
          <p:cNvSpPr txBox="true"/>
          <p:nvPr/>
        </p:nvSpPr>
        <p:spPr>
          <a:xfrm rot="0">
            <a:off x="1028700" y="886355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8" id="8"/>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9" id="9"/>
          <p:cNvSpPr txBox="true"/>
          <p:nvPr/>
        </p:nvSpPr>
        <p:spPr>
          <a:xfrm rot="0">
            <a:off x="2920620" y="952500"/>
            <a:ext cx="12446760" cy="1711421"/>
          </a:xfrm>
          <a:prstGeom prst="rect">
            <a:avLst/>
          </a:prstGeom>
        </p:spPr>
        <p:txBody>
          <a:bodyPr anchor="t" rtlCol="false" tIns="0" lIns="0" bIns="0" rIns="0">
            <a:spAutoFit/>
          </a:bodyPr>
          <a:lstStyle/>
          <a:p>
            <a:pPr algn="ctr">
              <a:lnSpc>
                <a:spcPts val="6342"/>
              </a:lnSpc>
            </a:pPr>
            <a:r>
              <a:rPr lang="en-US" sz="5515">
                <a:solidFill>
                  <a:srgbClr val="FFFFFF"/>
                </a:solidFill>
                <a:latin typeface="Retropix Bold"/>
              </a:rPr>
              <a:t>UNIVERSIDAD AUTONOMA DE YUCATAN (UADY)</a:t>
            </a:r>
          </a:p>
        </p:txBody>
      </p:sp>
      <p:sp>
        <p:nvSpPr>
          <p:cNvPr name="TextBox 10" id="10"/>
          <p:cNvSpPr txBox="true"/>
          <p:nvPr/>
        </p:nvSpPr>
        <p:spPr>
          <a:xfrm rot="0">
            <a:off x="658776" y="2616296"/>
            <a:ext cx="7772923" cy="4578349"/>
          </a:xfrm>
          <a:prstGeom prst="rect">
            <a:avLst/>
          </a:prstGeom>
        </p:spPr>
        <p:txBody>
          <a:bodyPr anchor="t" rtlCol="false" tIns="0" lIns="0" bIns="0" rIns="0">
            <a:spAutoFit/>
          </a:bodyPr>
          <a:lstStyle/>
          <a:p>
            <a:pPr>
              <a:lnSpc>
                <a:spcPts val="2800"/>
              </a:lnSpc>
            </a:pPr>
            <a:r>
              <a:rPr lang="en-US" sz="2000">
                <a:solidFill>
                  <a:srgbClr val="FFFFFF"/>
                </a:solidFill>
                <a:latin typeface="Open Sans Extra Bold"/>
              </a:rPr>
              <a:t>En base al plan de estudios de la Facultad de Matemáticas de la UADY, según el perfil de egreso nos dice que el egresado sale con las habilidades blandas y técnicas desarrolladas como algunas de las siguientes: </a:t>
            </a:r>
          </a:p>
          <a:p>
            <a:pPr marL="431807" indent="-215904" lvl="1">
              <a:lnSpc>
                <a:spcPts val="2800"/>
              </a:lnSpc>
              <a:buFont typeface="Arial"/>
              <a:buChar char="•"/>
            </a:pPr>
            <a:r>
              <a:rPr lang="en-US" sz="2000">
                <a:solidFill>
                  <a:srgbClr val="FFFFFF"/>
                </a:solidFill>
                <a:latin typeface="Open Sans Extra Bold"/>
              </a:rPr>
              <a:t>Trabajar como parte de un equipo en el desarrollo y evolución de productos de software. </a:t>
            </a:r>
          </a:p>
          <a:p>
            <a:pPr marL="431807" indent="-215904" lvl="1">
              <a:lnSpc>
                <a:spcPts val="2800"/>
              </a:lnSpc>
              <a:buFont typeface="Arial"/>
              <a:buChar char="•"/>
            </a:pPr>
            <a:r>
              <a:rPr lang="en-US" sz="2000">
                <a:solidFill>
                  <a:srgbClr val="FFFFFF"/>
                </a:solidFill>
                <a:latin typeface="Open Sans Extra Bold"/>
              </a:rPr>
              <a:t>Explicar el proceso para determinar las necesidades del cliente y traducirlos a requisitos de software. </a:t>
            </a:r>
          </a:p>
          <a:p>
            <a:pPr marL="431807" indent="-215904" lvl="1">
              <a:lnSpc>
                <a:spcPts val="2800"/>
              </a:lnSpc>
              <a:buFont typeface="Arial"/>
              <a:buChar char="•"/>
            </a:pPr>
            <a:r>
              <a:rPr lang="en-US" sz="2000">
                <a:solidFill>
                  <a:srgbClr val="FFFFFF"/>
                </a:solidFill>
                <a:latin typeface="Open Sans Extra Bold"/>
              </a:rPr>
              <a:t>Reconciliar objetivos en conflicto, considerando compromisos con las limitaciones de costo, tiempo, conocimiento, sistemas existentes y de las organizaciones involucradas. </a:t>
            </a:r>
          </a:p>
          <a:p>
            <a:pPr>
              <a:lnSpc>
                <a:spcPts val="2800"/>
              </a:lnSpc>
            </a:pPr>
          </a:p>
        </p:txBody>
      </p:sp>
      <p:sp>
        <p:nvSpPr>
          <p:cNvPr name="TextBox 11" id="11"/>
          <p:cNvSpPr txBox="true"/>
          <p:nvPr/>
        </p:nvSpPr>
        <p:spPr>
          <a:xfrm rot="0">
            <a:off x="4545237" y="7147021"/>
            <a:ext cx="7772923" cy="1758949"/>
          </a:xfrm>
          <a:prstGeom prst="rect">
            <a:avLst/>
          </a:prstGeom>
        </p:spPr>
        <p:txBody>
          <a:bodyPr anchor="t" rtlCol="false" tIns="0" lIns="0" bIns="0" rIns="0">
            <a:spAutoFit/>
          </a:bodyPr>
          <a:lstStyle/>
          <a:p>
            <a:pPr>
              <a:lnSpc>
                <a:spcPts val="2800"/>
              </a:lnSpc>
            </a:pPr>
            <a:r>
              <a:rPr lang="en-US" sz="2000">
                <a:solidFill>
                  <a:srgbClr val="FFFFFF"/>
                </a:solidFill>
                <a:latin typeface="Open Sans Extra Bold"/>
              </a:rPr>
              <a:t>Y esto en base a la malla curricular en donde las materias obligatorias de especialidad cubren casi el 70.3% de la malla y las de habilidades sociales son del 5.4% de la malla curricular; por lo que las habilidades técnicas/blandas que se desarrollan son buenas para la IS. </a:t>
            </a:r>
          </a:p>
        </p:txBody>
      </p:sp>
      <p:sp>
        <p:nvSpPr>
          <p:cNvPr name="TextBox 12" id="1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12163" y="4458970"/>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271302" y="1863821"/>
            <a:ext cx="7342507" cy="4993200"/>
          </a:xfrm>
          <a:custGeom>
            <a:avLst/>
            <a:gdLst/>
            <a:ahLst/>
            <a:cxnLst/>
            <a:rect r="r" b="b" t="t" l="l"/>
            <a:pathLst>
              <a:path h="4993200" w="7342507">
                <a:moveTo>
                  <a:pt x="0" y="0"/>
                </a:moveTo>
                <a:lnTo>
                  <a:pt x="7342507" y="0"/>
                </a:lnTo>
                <a:lnTo>
                  <a:pt x="7342507" y="4993200"/>
                </a:lnTo>
                <a:lnTo>
                  <a:pt x="0" y="4993200"/>
                </a:lnTo>
                <a:lnTo>
                  <a:pt x="0" y="0"/>
                </a:lnTo>
                <a:close/>
              </a:path>
            </a:pathLst>
          </a:custGeom>
          <a:blipFill>
            <a:blip r:embed="rId7"/>
            <a:stretch>
              <a:fillRect l="0" t="0" r="0" b="0"/>
            </a:stretch>
          </a:blipFill>
        </p:spPr>
      </p:sp>
      <p:sp>
        <p:nvSpPr>
          <p:cNvPr name="TextBox 6" id="6"/>
          <p:cNvSpPr txBox="true"/>
          <p:nvPr/>
        </p:nvSpPr>
        <p:spPr>
          <a:xfrm rot="0">
            <a:off x="1028700" y="886355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7" id="7"/>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8" id="8"/>
          <p:cNvSpPr txBox="true"/>
          <p:nvPr/>
        </p:nvSpPr>
        <p:spPr>
          <a:xfrm rot="0">
            <a:off x="2920620" y="952500"/>
            <a:ext cx="12446760" cy="911321"/>
          </a:xfrm>
          <a:prstGeom prst="rect">
            <a:avLst/>
          </a:prstGeom>
        </p:spPr>
        <p:txBody>
          <a:bodyPr anchor="t" rtlCol="false" tIns="0" lIns="0" bIns="0" rIns="0">
            <a:spAutoFit/>
          </a:bodyPr>
          <a:lstStyle/>
          <a:p>
            <a:pPr algn="ctr">
              <a:lnSpc>
                <a:spcPts val="6342"/>
              </a:lnSpc>
            </a:pPr>
            <a:r>
              <a:rPr lang="en-US" sz="5515">
                <a:solidFill>
                  <a:srgbClr val="87DDEB"/>
                </a:solidFill>
                <a:latin typeface="Retropix Bold"/>
              </a:rPr>
              <a:t>UNIVERSIDAD MODELO</a:t>
            </a:r>
          </a:p>
        </p:txBody>
      </p:sp>
      <p:sp>
        <p:nvSpPr>
          <p:cNvPr name="TextBox 9" id="9"/>
          <p:cNvSpPr txBox="true"/>
          <p:nvPr/>
        </p:nvSpPr>
        <p:spPr>
          <a:xfrm rot="0">
            <a:off x="680774" y="2043590"/>
            <a:ext cx="7772923" cy="5988049"/>
          </a:xfrm>
          <a:prstGeom prst="rect">
            <a:avLst/>
          </a:prstGeom>
        </p:spPr>
        <p:txBody>
          <a:bodyPr anchor="t" rtlCol="false" tIns="0" lIns="0" bIns="0" rIns="0">
            <a:spAutoFit/>
          </a:bodyPr>
          <a:lstStyle/>
          <a:p>
            <a:pPr>
              <a:lnSpc>
                <a:spcPts val="2800"/>
              </a:lnSpc>
            </a:pPr>
            <a:r>
              <a:rPr lang="en-US" sz="2000">
                <a:solidFill>
                  <a:srgbClr val="FFFFFF"/>
                </a:solidFill>
                <a:latin typeface="Open Sans Extra Bold"/>
              </a:rPr>
              <a:t>En base al plan de estudios de la Universidad Modelo, según el perfil de egreso nos indica que algunas de las siguientes habilidades son las que desarrollan sus ingenieros: </a:t>
            </a:r>
          </a:p>
          <a:p>
            <a:pPr marL="431807" indent="-215904" lvl="1">
              <a:lnSpc>
                <a:spcPts val="2800"/>
              </a:lnSpc>
              <a:buFont typeface="Arial"/>
              <a:buChar char="•"/>
            </a:pPr>
            <a:r>
              <a:rPr lang="en-US" sz="2000">
                <a:solidFill>
                  <a:srgbClr val="FFFFFF"/>
                </a:solidFill>
                <a:latin typeface="Open Sans Extra Bold"/>
              </a:rPr>
              <a:t>Diseñar y evaluar aplicaciones y sistemas informáticos, asegurando su fiabilidad, seguridad y calidad, conforme a principios éticos y a la legislación y normativa vigente. </a:t>
            </a:r>
          </a:p>
          <a:p>
            <a:pPr marL="431807" indent="-215904" lvl="1">
              <a:lnSpc>
                <a:spcPts val="2800"/>
              </a:lnSpc>
              <a:buFont typeface="Arial"/>
              <a:buChar char="•"/>
            </a:pPr>
            <a:r>
              <a:rPr lang="en-US" sz="2000">
                <a:solidFill>
                  <a:srgbClr val="FFFFFF"/>
                </a:solidFill>
                <a:latin typeface="Open Sans Extra Bold"/>
              </a:rPr>
              <a:t>Planificar y dirigir proyectos, servicios y sistemas informáticos en todos los ámbitos, liderando su puesta en marcha y su mejora continua y valorando su impacto económico y social. </a:t>
            </a:r>
          </a:p>
          <a:p>
            <a:pPr marL="431807" indent="-215904" lvl="1">
              <a:lnSpc>
                <a:spcPts val="2800"/>
              </a:lnSpc>
              <a:buFont typeface="Arial"/>
              <a:buChar char="•"/>
            </a:pPr>
            <a:r>
              <a:rPr lang="en-US" sz="2000">
                <a:solidFill>
                  <a:srgbClr val="FFFFFF"/>
                </a:solidFill>
                <a:latin typeface="Open Sans Extra Bold"/>
              </a:rPr>
              <a:t>Aplicar las técnicas de negociación, los hábitos de trabajo efectivos, el liderazgo y las habilidades de comunicación en todos los entornos de desarrollo de software. </a:t>
            </a:r>
          </a:p>
          <a:p>
            <a:pPr>
              <a:lnSpc>
                <a:spcPts val="2800"/>
              </a:lnSpc>
            </a:pPr>
          </a:p>
        </p:txBody>
      </p:sp>
      <p:sp>
        <p:nvSpPr>
          <p:cNvPr name="TextBox 10" id="10"/>
          <p:cNvSpPr txBox="true"/>
          <p:nvPr/>
        </p:nvSpPr>
        <p:spPr>
          <a:xfrm rot="0">
            <a:off x="9144000" y="6952140"/>
            <a:ext cx="7772923" cy="2111374"/>
          </a:xfrm>
          <a:prstGeom prst="rect">
            <a:avLst/>
          </a:prstGeom>
        </p:spPr>
        <p:txBody>
          <a:bodyPr anchor="t" rtlCol="false" tIns="0" lIns="0" bIns="0" rIns="0">
            <a:spAutoFit/>
          </a:bodyPr>
          <a:lstStyle/>
          <a:p>
            <a:pPr>
              <a:lnSpc>
                <a:spcPts val="2800"/>
              </a:lnSpc>
            </a:pPr>
            <a:r>
              <a:rPr lang="en-US" sz="2000">
                <a:solidFill>
                  <a:srgbClr val="FFFFFF"/>
                </a:solidFill>
                <a:latin typeface="Open Sans Extra Bold"/>
              </a:rPr>
              <a:t>Y esto en base a las asignaturas que llevan representa un 49% de las habilidades en el área de especialización ya que más del 34% de las materias son habilidades sociales ya que el porcentaje restante son matemáticas y optativas ya que el plan de estudios no es muy claro con las materias de carácter obligatorio. </a:t>
            </a:r>
          </a:p>
        </p:txBody>
      </p:sp>
      <p:sp>
        <p:nvSpPr>
          <p:cNvPr name="Freeform 11" id="11"/>
          <p:cNvSpPr/>
          <p:nvPr/>
        </p:nvSpPr>
        <p:spPr>
          <a:xfrm flipH="false" flipV="false" rot="-5400000">
            <a:off x="4798460" y="8513920"/>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a:grpSpLocks noChangeAspect="true"/>
          </p:cNvGrpSpPr>
          <p:nvPr/>
        </p:nvGrpSpPr>
        <p:grpSpPr>
          <a:xfrm rot="0">
            <a:off x="3247046" y="2974684"/>
            <a:ext cx="2606526" cy="2606515"/>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5" id="5"/>
          <p:cNvGrpSpPr>
            <a:grpSpLocks noChangeAspect="true"/>
          </p:cNvGrpSpPr>
          <p:nvPr/>
        </p:nvGrpSpPr>
        <p:grpSpPr>
          <a:xfrm rot="0">
            <a:off x="12084342" y="2974684"/>
            <a:ext cx="2606526" cy="260651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Freeform 7" id="7"/>
          <p:cNvSpPr/>
          <p:nvPr/>
        </p:nvSpPr>
        <p:spPr>
          <a:xfrm flipH="false" flipV="false" rot="-10800000">
            <a:off x="0" y="0"/>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040954" y="7920715"/>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597132" y="463163"/>
            <a:ext cx="11093736" cy="2511521"/>
          </a:xfrm>
          <a:prstGeom prst="rect">
            <a:avLst/>
          </a:prstGeom>
        </p:spPr>
        <p:txBody>
          <a:bodyPr anchor="t" rtlCol="false" tIns="0" lIns="0" bIns="0" rIns="0">
            <a:spAutoFit/>
          </a:bodyPr>
          <a:lstStyle/>
          <a:p>
            <a:pPr algn="ctr">
              <a:lnSpc>
                <a:spcPts val="6342"/>
              </a:lnSpc>
            </a:pPr>
            <a:r>
              <a:rPr lang="en-US" sz="5515">
                <a:solidFill>
                  <a:srgbClr val="87DDEB"/>
                </a:solidFill>
                <a:latin typeface="Retropix Bold"/>
              </a:rPr>
              <a:t>ACTIVIDADES O TAREAS ESPECÍFICAS QUE PROMUEVAN LAS COMPETENCIAS DE IS</a:t>
            </a:r>
          </a:p>
        </p:txBody>
      </p:sp>
      <p:grpSp>
        <p:nvGrpSpPr>
          <p:cNvPr name="Group 10" id="10"/>
          <p:cNvGrpSpPr/>
          <p:nvPr/>
        </p:nvGrpSpPr>
        <p:grpSpPr>
          <a:xfrm rot="0">
            <a:off x="858630" y="5860704"/>
            <a:ext cx="6982835" cy="972184"/>
            <a:chOff x="0" y="0"/>
            <a:chExt cx="9310447" cy="1296245"/>
          </a:xfrm>
        </p:grpSpPr>
        <p:sp>
          <p:nvSpPr>
            <p:cNvPr name="Freeform 11" id="11"/>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34030" y="-38100"/>
              <a:ext cx="8776417" cy="1334345"/>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Aplicación de técnicas, herramientas y métodos para desarrollar y mantener software </a:t>
              </a:r>
              <a:r>
                <a:rPr lang="en-US" sz="2100">
                  <a:solidFill>
                    <a:srgbClr val="87DDEB"/>
                  </a:solidFill>
                  <a:latin typeface="Open Sans Extra Bold"/>
                </a:rPr>
                <a:t> </a:t>
              </a:r>
            </a:p>
            <a:p>
              <a:pPr algn="ctr">
                <a:lnSpc>
                  <a:spcPts val="2240"/>
                </a:lnSpc>
              </a:pPr>
            </a:p>
          </p:txBody>
        </p:sp>
      </p:grpSp>
      <p:grpSp>
        <p:nvGrpSpPr>
          <p:cNvPr name="Group 13" id="13"/>
          <p:cNvGrpSpPr/>
          <p:nvPr/>
        </p:nvGrpSpPr>
        <p:grpSpPr>
          <a:xfrm rot="0">
            <a:off x="858630" y="6848445"/>
            <a:ext cx="6982835" cy="1061084"/>
            <a:chOff x="0" y="0"/>
            <a:chExt cx="9310447" cy="1414779"/>
          </a:xfrm>
        </p:grpSpPr>
        <p:sp>
          <p:nvSpPr>
            <p:cNvPr name="Freeform 14" id="14"/>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534030" y="-38100"/>
              <a:ext cx="8776417" cy="14528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Administrar procesos de desarrollo, mantenimiento, calidad y configuración de software  </a:t>
              </a:r>
            </a:p>
          </p:txBody>
        </p:sp>
      </p:grpSp>
      <p:grpSp>
        <p:nvGrpSpPr>
          <p:cNvPr name="Group 16" id="16"/>
          <p:cNvGrpSpPr/>
          <p:nvPr/>
        </p:nvGrpSpPr>
        <p:grpSpPr>
          <a:xfrm rot="0">
            <a:off x="858630" y="8042773"/>
            <a:ext cx="6982835" cy="1061084"/>
            <a:chOff x="0" y="0"/>
            <a:chExt cx="9310447" cy="1414779"/>
          </a:xfrm>
        </p:grpSpPr>
        <p:sp>
          <p:nvSpPr>
            <p:cNvPr name="Freeform 17" id="17"/>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534030" y="-38100"/>
              <a:ext cx="8776417" cy="14528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Elaborar propuestas de mejora en el desarrollo, mantenimiento y administración de los procesos de software  </a:t>
              </a:r>
            </a:p>
          </p:txBody>
        </p:sp>
      </p:grpSp>
      <p:grpSp>
        <p:nvGrpSpPr>
          <p:cNvPr name="Group 19" id="19"/>
          <p:cNvGrpSpPr/>
          <p:nvPr/>
        </p:nvGrpSpPr>
        <p:grpSpPr>
          <a:xfrm rot="0">
            <a:off x="858630" y="9258025"/>
            <a:ext cx="6982835" cy="689609"/>
            <a:chOff x="0" y="0"/>
            <a:chExt cx="9310447" cy="919479"/>
          </a:xfrm>
        </p:grpSpPr>
        <p:sp>
          <p:nvSpPr>
            <p:cNvPr name="Freeform 20" id="20"/>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534030" y="-38100"/>
              <a:ext cx="8776417" cy="9575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Resolver problemas matemáticos en el ámbito de la ingeniería  </a:t>
              </a:r>
            </a:p>
          </p:txBody>
        </p:sp>
      </p:grpSp>
      <p:grpSp>
        <p:nvGrpSpPr>
          <p:cNvPr name="Group 22" id="22"/>
          <p:cNvGrpSpPr/>
          <p:nvPr/>
        </p:nvGrpSpPr>
        <p:grpSpPr>
          <a:xfrm rot="0">
            <a:off x="10276465" y="5860704"/>
            <a:ext cx="6982835" cy="339715"/>
            <a:chOff x="0" y="0"/>
            <a:chExt cx="9310447" cy="452953"/>
          </a:xfrm>
        </p:grpSpPr>
        <p:sp>
          <p:nvSpPr>
            <p:cNvPr name="Freeform 23" id="23"/>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534030" y="-38100"/>
              <a:ext cx="8776417" cy="4622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Calidad y metodologías ágiles</a:t>
              </a:r>
            </a:p>
          </p:txBody>
        </p:sp>
      </p:grpSp>
      <p:grpSp>
        <p:nvGrpSpPr>
          <p:cNvPr name="Group 25" id="25"/>
          <p:cNvGrpSpPr/>
          <p:nvPr/>
        </p:nvGrpSpPr>
        <p:grpSpPr>
          <a:xfrm rot="0">
            <a:off x="10276465" y="6796058"/>
            <a:ext cx="6982835" cy="339715"/>
            <a:chOff x="0" y="0"/>
            <a:chExt cx="9310447" cy="452953"/>
          </a:xfrm>
        </p:grpSpPr>
        <p:sp>
          <p:nvSpPr>
            <p:cNvPr name="Freeform 26" id="26"/>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534030" y="-38100"/>
              <a:ext cx="8776417" cy="4622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Proyección y modelado de software</a:t>
              </a:r>
            </a:p>
          </p:txBody>
        </p:sp>
      </p:grpSp>
      <p:grpSp>
        <p:nvGrpSpPr>
          <p:cNvPr name="Group 28" id="28"/>
          <p:cNvGrpSpPr/>
          <p:nvPr/>
        </p:nvGrpSpPr>
        <p:grpSpPr>
          <a:xfrm rot="0">
            <a:off x="10276465" y="7802532"/>
            <a:ext cx="6982835" cy="339715"/>
            <a:chOff x="0" y="0"/>
            <a:chExt cx="9310447" cy="452953"/>
          </a:xfrm>
        </p:grpSpPr>
        <p:sp>
          <p:nvSpPr>
            <p:cNvPr name="Freeform 29" id="29"/>
            <p:cNvSpPr/>
            <p:nvPr/>
          </p:nvSpPr>
          <p:spPr>
            <a:xfrm flipH="false" flipV="false" rot="0">
              <a:off x="0" y="0"/>
              <a:ext cx="453520" cy="452953"/>
            </a:xfrm>
            <a:custGeom>
              <a:avLst/>
              <a:gdLst/>
              <a:ahLst/>
              <a:cxnLst/>
              <a:rect r="r" b="b" t="t" l="l"/>
              <a:pathLst>
                <a:path h="452953" w="453520">
                  <a:moveTo>
                    <a:pt x="0" y="0"/>
                  </a:moveTo>
                  <a:lnTo>
                    <a:pt x="453520" y="0"/>
                  </a:lnTo>
                  <a:lnTo>
                    <a:pt x="453520" y="452953"/>
                  </a:lnTo>
                  <a:lnTo>
                    <a:pt x="0" y="452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534030" y="-38100"/>
              <a:ext cx="8776417" cy="462279"/>
            </a:xfrm>
            <a:prstGeom prst="rect">
              <a:avLst/>
            </a:prstGeom>
          </p:spPr>
          <p:txBody>
            <a:bodyPr anchor="t" rtlCol="false" tIns="0" lIns="0" bIns="0" rIns="0">
              <a:spAutoFit/>
            </a:bodyPr>
            <a:lstStyle/>
            <a:p>
              <a:pPr algn="ctr">
                <a:lnSpc>
                  <a:spcPts val="2940"/>
                </a:lnSpc>
              </a:pPr>
              <a:r>
                <a:rPr lang="en-US" sz="2100">
                  <a:solidFill>
                    <a:srgbClr val="87DDEB"/>
                  </a:solidFill>
                  <a:latin typeface="Open Sans Extra Bold"/>
                </a:rPr>
                <a:t>Administración de procesos</a:t>
              </a:r>
            </a:p>
          </p:txBody>
        </p:sp>
      </p:grpSp>
      <p:sp>
        <p:nvSpPr>
          <p:cNvPr name="TextBox 31" id="31"/>
          <p:cNvSpPr txBox="true"/>
          <p:nvPr/>
        </p:nvSpPr>
        <p:spPr>
          <a:xfrm rot="0">
            <a:off x="14237920" y="705486"/>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TextBox 3" id="3"/>
          <p:cNvSpPr txBox="true"/>
          <p:nvPr/>
        </p:nvSpPr>
        <p:spPr>
          <a:xfrm rot="0">
            <a:off x="2856038" y="6226592"/>
            <a:ext cx="11724854" cy="2002791"/>
          </a:xfrm>
          <a:prstGeom prst="rect">
            <a:avLst/>
          </a:prstGeom>
        </p:spPr>
        <p:txBody>
          <a:bodyPr anchor="t" rtlCol="false" tIns="0" lIns="0" bIns="0" rIns="0">
            <a:spAutoFit/>
          </a:bodyPr>
          <a:lstStyle/>
          <a:p>
            <a:pPr>
              <a:lnSpc>
                <a:spcPts val="7360"/>
              </a:lnSpc>
            </a:pPr>
            <a:r>
              <a:rPr lang="en-US" sz="6400">
                <a:solidFill>
                  <a:srgbClr val="87DDEB"/>
                </a:solidFill>
                <a:latin typeface="Retropix Bold"/>
              </a:rPr>
              <a:t>USANDO ANIEI COMO MARCO DE REFERENCIA</a:t>
            </a:r>
          </a:p>
        </p:txBody>
      </p:sp>
      <p:sp>
        <p:nvSpPr>
          <p:cNvPr name="TextBox 4" id="4"/>
          <p:cNvSpPr txBox="true"/>
          <p:nvPr/>
        </p:nvSpPr>
        <p:spPr>
          <a:xfrm rot="0">
            <a:off x="2856038" y="3121716"/>
            <a:ext cx="12575924" cy="2809873"/>
          </a:xfrm>
          <a:prstGeom prst="rect">
            <a:avLst/>
          </a:prstGeom>
        </p:spPr>
        <p:txBody>
          <a:bodyPr anchor="t" rtlCol="false" tIns="0" lIns="0" bIns="0" rIns="0">
            <a:spAutoFit/>
          </a:bodyPr>
          <a:lstStyle/>
          <a:p>
            <a:pPr>
              <a:lnSpc>
                <a:spcPts val="10349"/>
              </a:lnSpc>
            </a:pPr>
            <a:r>
              <a:rPr lang="en-US" sz="8999">
                <a:solidFill>
                  <a:srgbClr val="FFFFFF"/>
                </a:solidFill>
                <a:latin typeface="Retropix Bold"/>
              </a:rPr>
              <a:t>ÁREAS DE OPORTUNIDAD Y DESVENTAJAS</a:t>
            </a:r>
          </a:p>
        </p:txBody>
      </p:sp>
      <p:grpSp>
        <p:nvGrpSpPr>
          <p:cNvPr name="Group 5" id="5"/>
          <p:cNvGrpSpPr/>
          <p:nvPr/>
        </p:nvGrpSpPr>
        <p:grpSpPr>
          <a:xfrm rot="0">
            <a:off x="11665245" y="4691751"/>
            <a:ext cx="1095200" cy="10952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FFFF"/>
            </a:solidFill>
          </p:spPr>
        </p:sp>
        <p:sp>
          <p:nvSpPr>
            <p:cNvPr name="TextBox 7" id="7"/>
            <p:cNvSpPr txBox="true"/>
            <p:nvPr/>
          </p:nvSpPr>
          <p:spPr>
            <a:xfrm>
              <a:off x="203200" y="-38100"/>
              <a:ext cx="406400" cy="749300"/>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12163" y="4458970"/>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65244" y="4134904"/>
            <a:ext cx="6480952" cy="2574797"/>
          </a:xfrm>
          <a:custGeom>
            <a:avLst/>
            <a:gdLst/>
            <a:ahLst/>
            <a:cxnLst/>
            <a:rect r="r" b="b" t="t" l="l"/>
            <a:pathLst>
              <a:path h="2574797" w="6480952">
                <a:moveTo>
                  <a:pt x="0" y="0"/>
                </a:moveTo>
                <a:lnTo>
                  <a:pt x="6480953" y="0"/>
                </a:lnTo>
                <a:lnTo>
                  <a:pt x="6480953" y="2574797"/>
                </a:lnTo>
                <a:lnTo>
                  <a:pt x="0" y="2574797"/>
                </a:lnTo>
                <a:lnTo>
                  <a:pt x="0" y="0"/>
                </a:lnTo>
                <a:close/>
              </a:path>
            </a:pathLst>
          </a:custGeom>
          <a:blipFill>
            <a:blip r:embed="rId7"/>
            <a:stretch>
              <a:fillRect l="0" t="0" r="0" b="0"/>
            </a:stretch>
          </a:blipFill>
        </p:spPr>
      </p:sp>
      <p:sp>
        <p:nvSpPr>
          <p:cNvPr name="Freeform 6" id="6"/>
          <p:cNvSpPr/>
          <p:nvPr/>
        </p:nvSpPr>
        <p:spPr>
          <a:xfrm flipH="false" flipV="false" rot="0">
            <a:off x="9665244" y="6987494"/>
            <a:ext cx="8146498" cy="1640556"/>
          </a:xfrm>
          <a:custGeom>
            <a:avLst/>
            <a:gdLst/>
            <a:ahLst/>
            <a:cxnLst/>
            <a:rect r="r" b="b" t="t" l="l"/>
            <a:pathLst>
              <a:path h="1640556" w="8146498">
                <a:moveTo>
                  <a:pt x="0" y="0"/>
                </a:moveTo>
                <a:lnTo>
                  <a:pt x="8146499" y="0"/>
                </a:lnTo>
                <a:lnTo>
                  <a:pt x="8146499" y="1640556"/>
                </a:lnTo>
                <a:lnTo>
                  <a:pt x="0" y="1640556"/>
                </a:lnTo>
                <a:lnTo>
                  <a:pt x="0" y="0"/>
                </a:lnTo>
                <a:close/>
              </a:path>
            </a:pathLst>
          </a:custGeom>
          <a:blipFill>
            <a:blip r:embed="rId8"/>
            <a:stretch>
              <a:fillRect l="0" t="-2899" r="-919" b="0"/>
            </a:stretch>
          </a:blipFill>
        </p:spPr>
      </p:sp>
      <p:sp>
        <p:nvSpPr>
          <p:cNvPr name="TextBox 7" id="7"/>
          <p:cNvSpPr txBox="true"/>
          <p:nvPr/>
        </p:nvSpPr>
        <p:spPr>
          <a:xfrm rot="0">
            <a:off x="1028700" y="886774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8" id="8"/>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9" id="9"/>
          <p:cNvSpPr txBox="true"/>
          <p:nvPr/>
        </p:nvSpPr>
        <p:spPr>
          <a:xfrm rot="0">
            <a:off x="9463415" y="400312"/>
            <a:ext cx="6682781" cy="3477261"/>
          </a:xfrm>
          <a:prstGeom prst="rect">
            <a:avLst/>
          </a:prstGeom>
        </p:spPr>
        <p:txBody>
          <a:bodyPr anchor="t" rtlCol="false" tIns="0" lIns="0" bIns="0" rIns="0">
            <a:spAutoFit/>
          </a:bodyPr>
          <a:lstStyle/>
          <a:p>
            <a:pPr>
              <a:lnSpc>
                <a:spcPts val="8740"/>
              </a:lnSpc>
            </a:pPr>
            <a:r>
              <a:rPr lang="en-US" sz="7600">
                <a:solidFill>
                  <a:srgbClr val="87DDEB"/>
                </a:solidFill>
                <a:latin typeface="Retropix Bold"/>
              </a:rPr>
              <a:t>UNIVERSIDAD AUTÓNOMA DE YUCATÁN</a:t>
            </a:r>
          </a:p>
        </p:txBody>
      </p:sp>
      <p:sp>
        <p:nvSpPr>
          <p:cNvPr name="TextBox 10" id="10"/>
          <p:cNvSpPr txBox="true"/>
          <p:nvPr/>
        </p:nvSpPr>
        <p:spPr>
          <a:xfrm rot="0">
            <a:off x="718066" y="695325"/>
            <a:ext cx="7776810" cy="8029168"/>
          </a:xfrm>
          <a:prstGeom prst="rect">
            <a:avLst/>
          </a:prstGeom>
        </p:spPr>
        <p:txBody>
          <a:bodyPr anchor="t" rtlCol="false" tIns="0" lIns="0" bIns="0" rIns="0">
            <a:spAutoFit/>
          </a:bodyPr>
          <a:lstStyle/>
          <a:p>
            <a:pPr>
              <a:lnSpc>
                <a:spcPts val="2865"/>
              </a:lnSpc>
            </a:pPr>
            <a:r>
              <a:rPr lang="en-US" sz="2046">
                <a:solidFill>
                  <a:srgbClr val="FFFFFF"/>
                </a:solidFill>
                <a:latin typeface="Open Sans Extra Bold"/>
              </a:rPr>
              <a:t>Haciendo la comparativa de la distribución de porcentajes de las áreas de conocimiento de la facultad de matemáticas UADY con respecto al modelo curricular de la ANIEI se puede remarcar:</a:t>
            </a:r>
          </a:p>
          <a:p>
            <a:pPr>
              <a:lnSpc>
                <a:spcPts val="2865"/>
              </a:lnSpc>
            </a:pPr>
          </a:p>
          <a:p>
            <a:pPr marL="441887" indent="-220943" lvl="1">
              <a:lnSpc>
                <a:spcPts val="2865"/>
              </a:lnSpc>
              <a:buFont typeface="Arial"/>
              <a:buChar char="•"/>
            </a:pPr>
            <a:r>
              <a:rPr lang="en-US" sz="2046">
                <a:solidFill>
                  <a:srgbClr val="FFFFFF"/>
                </a:solidFill>
                <a:latin typeface="Open Sans Extra Bold"/>
              </a:rPr>
              <a:t>U</a:t>
            </a:r>
            <a:r>
              <a:rPr lang="en-US" sz="2046">
                <a:solidFill>
                  <a:srgbClr val="FFFFFF"/>
                </a:solidFill>
                <a:latin typeface="Open Sans Extra Bold"/>
              </a:rPr>
              <a:t>n área de oportunidad en cuanto a las competencias y conocimientos relacionados a la </a:t>
            </a:r>
            <a:r>
              <a:rPr lang="en-US" sz="2046">
                <a:solidFill>
                  <a:srgbClr val="87DDEB"/>
                </a:solidFill>
                <a:latin typeface="Open Sans Extra Bold"/>
              </a:rPr>
              <a:t>arquitectura de computadoras</a:t>
            </a:r>
            <a:r>
              <a:rPr lang="en-US" sz="2046">
                <a:solidFill>
                  <a:srgbClr val="FFFFFF"/>
                </a:solidFill>
                <a:latin typeface="Open Sans Extra Bold"/>
              </a:rPr>
              <a:t>, sistemas digitales y hardware. </a:t>
            </a:r>
          </a:p>
          <a:p>
            <a:pPr marL="883774" indent="-294591" lvl="2">
              <a:lnSpc>
                <a:spcPts val="2865"/>
              </a:lnSpc>
              <a:buFont typeface="Arial"/>
              <a:buChar char="⚬"/>
            </a:pPr>
            <a:r>
              <a:rPr lang="en-US" sz="2046">
                <a:solidFill>
                  <a:srgbClr val="FFFFFF"/>
                </a:solidFill>
                <a:latin typeface="Open Sans Extra Bold"/>
              </a:rPr>
              <a:t>La malla curricular del programa de ingeniería de software de la UADY cuenta con un </a:t>
            </a:r>
            <a:r>
              <a:rPr lang="en-US" sz="2046">
                <a:solidFill>
                  <a:srgbClr val="FF3131"/>
                </a:solidFill>
                <a:latin typeface="Open Sans Extra Bold"/>
              </a:rPr>
              <a:t>2.7%</a:t>
            </a:r>
            <a:r>
              <a:rPr lang="en-US" sz="2046">
                <a:solidFill>
                  <a:srgbClr val="FFFFFF"/>
                </a:solidFill>
                <a:latin typeface="Open Sans Extra Bold"/>
              </a:rPr>
              <a:t> en el perfil porcentual de esta área en su plan de estudios, equivalente a una sola materia, contra el</a:t>
            </a:r>
            <a:r>
              <a:rPr lang="en-US" sz="2046">
                <a:solidFill>
                  <a:srgbClr val="C1FF72"/>
                </a:solidFill>
                <a:latin typeface="Open Sans Extra Bold"/>
              </a:rPr>
              <a:t> 7.5%</a:t>
            </a:r>
            <a:r>
              <a:rPr lang="en-US" sz="2046">
                <a:solidFill>
                  <a:srgbClr val="FFFFFF"/>
                </a:solidFill>
                <a:latin typeface="Open Sans Extra Bold"/>
              </a:rPr>
              <a:t> sugerido por la ANIEI. </a:t>
            </a:r>
          </a:p>
          <a:p>
            <a:pPr>
              <a:lnSpc>
                <a:spcPts val="2865"/>
              </a:lnSpc>
            </a:pPr>
            <a:r>
              <a:rPr lang="en-US" sz="2046">
                <a:solidFill>
                  <a:srgbClr val="FFFFFF"/>
                </a:solidFill>
                <a:latin typeface="Open Sans Extra Bold"/>
              </a:rPr>
              <a:t> </a:t>
            </a:r>
          </a:p>
          <a:p>
            <a:pPr marL="441887" indent="-220943" lvl="1">
              <a:lnSpc>
                <a:spcPts val="2865"/>
              </a:lnSpc>
              <a:buFont typeface="Arial"/>
              <a:buChar char="•"/>
            </a:pPr>
            <a:r>
              <a:rPr lang="en-US" sz="2046">
                <a:solidFill>
                  <a:srgbClr val="FFFFFF"/>
                </a:solidFill>
                <a:latin typeface="Open Sans Extra Bold"/>
              </a:rPr>
              <a:t>U</a:t>
            </a:r>
            <a:r>
              <a:rPr lang="en-US" sz="2046">
                <a:solidFill>
                  <a:srgbClr val="FFFFFF"/>
                </a:solidFill>
                <a:latin typeface="Open Sans Extra Bold"/>
              </a:rPr>
              <a:t>na desventaja en la comparación con el área de </a:t>
            </a:r>
            <a:r>
              <a:rPr lang="en-US" sz="2046">
                <a:solidFill>
                  <a:srgbClr val="87DDEB"/>
                </a:solidFill>
                <a:latin typeface="Open Sans Extra Bold"/>
              </a:rPr>
              <a:t>tratamiento de información</a:t>
            </a:r>
            <a:r>
              <a:rPr lang="en-US" sz="2046">
                <a:solidFill>
                  <a:srgbClr val="FFFFFF"/>
                </a:solidFill>
                <a:latin typeface="Open Sans Extra Bold"/>
              </a:rPr>
              <a:t>, que incluye conocimientos técnicos de bases de datos y recuperación de la información</a:t>
            </a:r>
          </a:p>
          <a:p>
            <a:pPr marL="883774" indent="-294591" lvl="2">
              <a:lnSpc>
                <a:spcPts val="2865"/>
              </a:lnSpc>
              <a:buFont typeface="Arial"/>
              <a:buChar char="⚬"/>
            </a:pPr>
            <a:r>
              <a:rPr lang="en-US" sz="2046">
                <a:solidFill>
                  <a:srgbClr val="FFFFFF"/>
                </a:solidFill>
                <a:latin typeface="Open Sans Extra Bold"/>
              </a:rPr>
              <a:t>L</a:t>
            </a:r>
            <a:r>
              <a:rPr lang="en-US" sz="2046">
                <a:solidFill>
                  <a:srgbClr val="FFFFFF"/>
                </a:solidFill>
                <a:latin typeface="Open Sans Extra Bold"/>
              </a:rPr>
              <a:t>a UADY presenta un porcentaje de tan solo </a:t>
            </a:r>
            <a:r>
              <a:rPr lang="en-US" sz="2046">
                <a:solidFill>
                  <a:srgbClr val="FF3131"/>
                </a:solidFill>
                <a:latin typeface="Open Sans Extra Bold"/>
              </a:rPr>
              <a:t>8.1%</a:t>
            </a:r>
            <a:r>
              <a:rPr lang="en-US" sz="2046">
                <a:solidFill>
                  <a:srgbClr val="FFFFFF"/>
                </a:solidFill>
                <a:latin typeface="Open Sans Extra Bold"/>
              </a:rPr>
              <a:t>, un gran déficit contra el</a:t>
            </a:r>
            <a:r>
              <a:rPr lang="en-US" sz="2046">
                <a:solidFill>
                  <a:srgbClr val="C1FF72"/>
                </a:solidFill>
                <a:latin typeface="Open Sans Extra Bold"/>
              </a:rPr>
              <a:t> 20%</a:t>
            </a:r>
            <a:r>
              <a:rPr lang="en-US" sz="2046">
                <a:solidFill>
                  <a:srgbClr val="FFFFFF"/>
                </a:solidFill>
                <a:latin typeface="Open Sans Extra Bold"/>
              </a:rPr>
              <a:t> propuesto por el modelo curricular de ANIEI.</a:t>
            </a:r>
          </a:p>
          <a:p>
            <a:pPr algn="ctr">
              <a:lnSpc>
                <a:spcPts val="3479"/>
              </a:lnSpc>
            </a:pPr>
          </a:p>
        </p:txBody>
      </p:sp>
      <p:sp>
        <p:nvSpPr>
          <p:cNvPr name="TextBox 11" id="11"/>
          <p:cNvSpPr txBox="true"/>
          <p:nvPr/>
        </p:nvSpPr>
        <p:spPr>
          <a:xfrm rot="0">
            <a:off x="718066" y="238761"/>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11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12163" y="4458970"/>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15043" y="3020721"/>
            <a:ext cx="7218873" cy="2401582"/>
          </a:xfrm>
          <a:custGeom>
            <a:avLst/>
            <a:gdLst/>
            <a:ahLst/>
            <a:cxnLst/>
            <a:rect r="r" b="b" t="t" l="l"/>
            <a:pathLst>
              <a:path h="2401582" w="7218873">
                <a:moveTo>
                  <a:pt x="0" y="0"/>
                </a:moveTo>
                <a:lnTo>
                  <a:pt x="7218873" y="0"/>
                </a:lnTo>
                <a:lnTo>
                  <a:pt x="7218873" y="2401582"/>
                </a:lnTo>
                <a:lnTo>
                  <a:pt x="0" y="2401582"/>
                </a:lnTo>
                <a:lnTo>
                  <a:pt x="0" y="0"/>
                </a:lnTo>
                <a:close/>
              </a:path>
            </a:pathLst>
          </a:custGeom>
          <a:blipFill>
            <a:blip r:embed="rId7"/>
            <a:stretch>
              <a:fillRect l="0" t="0" r="0" b="0"/>
            </a:stretch>
          </a:blipFill>
        </p:spPr>
      </p:sp>
      <p:sp>
        <p:nvSpPr>
          <p:cNvPr name="Freeform 6" id="6"/>
          <p:cNvSpPr/>
          <p:nvPr/>
        </p:nvSpPr>
        <p:spPr>
          <a:xfrm flipH="false" flipV="false" rot="0">
            <a:off x="9915043" y="5755678"/>
            <a:ext cx="7218873" cy="2603875"/>
          </a:xfrm>
          <a:custGeom>
            <a:avLst/>
            <a:gdLst/>
            <a:ahLst/>
            <a:cxnLst/>
            <a:rect r="r" b="b" t="t" l="l"/>
            <a:pathLst>
              <a:path h="2603875" w="7218873">
                <a:moveTo>
                  <a:pt x="0" y="0"/>
                </a:moveTo>
                <a:lnTo>
                  <a:pt x="7218873" y="0"/>
                </a:lnTo>
                <a:lnTo>
                  <a:pt x="7218873" y="2603874"/>
                </a:lnTo>
                <a:lnTo>
                  <a:pt x="0" y="2603874"/>
                </a:lnTo>
                <a:lnTo>
                  <a:pt x="0" y="0"/>
                </a:lnTo>
                <a:close/>
              </a:path>
            </a:pathLst>
          </a:custGeom>
          <a:blipFill>
            <a:blip r:embed="rId8"/>
            <a:stretch>
              <a:fillRect l="0" t="0" r="0" b="0"/>
            </a:stretch>
          </a:blipFill>
        </p:spPr>
      </p:sp>
      <p:sp>
        <p:nvSpPr>
          <p:cNvPr name="TextBox 7" id="7"/>
          <p:cNvSpPr txBox="true"/>
          <p:nvPr/>
        </p:nvSpPr>
        <p:spPr>
          <a:xfrm rot="0">
            <a:off x="1028700" y="886774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8" id="8"/>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9" id="9"/>
          <p:cNvSpPr txBox="true"/>
          <p:nvPr/>
        </p:nvSpPr>
        <p:spPr>
          <a:xfrm rot="0">
            <a:off x="9915043" y="452323"/>
            <a:ext cx="6698391" cy="2372361"/>
          </a:xfrm>
          <a:prstGeom prst="rect">
            <a:avLst/>
          </a:prstGeom>
        </p:spPr>
        <p:txBody>
          <a:bodyPr anchor="t" rtlCol="false" tIns="0" lIns="0" bIns="0" rIns="0">
            <a:spAutoFit/>
          </a:bodyPr>
          <a:lstStyle/>
          <a:p>
            <a:pPr>
              <a:lnSpc>
                <a:spcPts val="8740"/>
              </a:lnSpc>
            </a:pPr>
            <a:r>
              <a:rPr lang="en-US" sz="7600">
                <a:solidFill>
                  <a:srgbClr val="87DDEB"/>
                </a:solidFill>
                <a:latin typeface="Retropix Bold"/>
              </a:rPr>
              <a:t>UNIVERSIDAD MODELO</a:t>
            </a:r>
          </a:p>
        </p:txBody>
      </p:sp>
      <p:sp>
        <p:nvSpPr>
          <p:cNvPr name="TextBox 10" id="10"/>
          <p:cNvSpPr txBox="true"/>
          <p:nvPr/>
        </p:nvSpPr>
        <p:spPr>
          <a:xfrm rot="0">
            <a:off x="1028700" y="981075"/>
            <a:ext cx="7776810" cy="7305268"/>
          </a:xfrm>
          <a:prstGeom prst="rect">
            <a:avLst/>
          </a:prstGeom>
        </p:spPr>
        <p:txBody>
          <a:bodyPr anchor="t" rtlCol="false" tIns="0" lIns="0" bIns="0" rIns="0">
            <a:spAutoFit/>
          </a:bodyPr>
          <a:lstStyle/>
          <a:p>
            <a:pPr>
              <a:lnSpc>
                <a:spcPts val="2865"/>
              </a:lnSpc>
            </a:pPr>
            <a:r>
              <a:rPr lang="en-US" sz="2046">
                <a:solidFill>
                  <a:srgbClr val="FFFFFF"/>
                </a:solidFill>
                <a:latin typeface="Open Sans Extra Bold"/>
              </a:rPr>
              <a:t>Comparando el perfil porcentual del modelo curricular de la Universidad Modelo con la ANIEI, se puede señalar:</a:t>
            </a:r>
          </a:p>
          <a:p>
            <a:pPr>
              <a:lnSpc>
                <a:spcPts val="2865"/>
              </a:lnSpc>
            </a:pPr>
          </a:p>
          <a:p>
            <a:pPr marL="441887" indent="-220943" lvl="1">
              <a:lnSpc>
                <a:spcPts val="2865"/>
              </a:lnSpc>
              <a:buFont typeface="Arial"/>
              <a:buChar char="•"/>
            </a:pPr>
            <a:r>
              <a:rPr lang="en-US" sz="2046">
                <a:solidFill>
                  <a:srgbClr val="FFFFFF"/>
                </a:solidFill>
                <a:latin typeface="Open Sans Extra Bold"/>
              </a:rPr>
              <a:t>Un área de oportunidad en el enfoque que le brinda al </a:t>
            </a:r>
            <a:r>
              <a:rPr lang="en-US" sz="2046">
                <a:solidFill>
                  <a:srgbClr val="87DDEB"/>
                </a:solidFill>
                <a:latin typeface="Open Sans Extra Bold"/>
              </a:rPr>
              <a:t>entorno social</a:t>
            </a:r>
            <a:r>
              <a:rPr lang="en-US" sz="2046">
                <a:solidFill>
                  <a:srgbClr val="FFFFFF"/>
                </a:solidFill>
                <a:latin typeface="Open Sans Extra Bold"/>
              </a:rPr>
              <a:t>, referida a todo lo relacionado con las organizaciones, ética y normatividad</a:t>
            </a:r>
          </a:p>
          <a:p>
            <a:pPr marL="883774" indent="-294591" lvl="2">
              <a:lnSpc>
                <a:spcPts val="2865"/>
              </a:lnSpc>
              <a:buFont typeface="Arial"/>
              <a:buChar char="⚬"/>
            </a:pPr>
            <a:r>
              <a:rPr lang="en-US" sz="2046">
                <a:solidFill>
                  <a:srgbClr val="FFFFFF"/>
                </a:solidFill>
                <a:latin typeface="Open Sans Extra Bold"/>
              </a:rPr>
              <a:t>Cuenta con un excedente </a:t>
            </a:r>
            <a:r>
              <a:rPr lang="en-US" sz="2046">
                <a:solidFill>
                  <a:srgbClr val="FF3131"/>
                </a:solidFill>
                <a:latin typeface="Open Sans Extra Bold"/>
              </a:rPr>
              <a:t>33.4%</a:t>
            </a:r>
            <a:r>
              <a:rPr lang="en-US" sz="2046">
                <a:solidFill>
                  <a:srgbClr val="FFFFFF"/>
                </a:solidFill>
                <a:latin typeface="Open Sans Extra Bold"/>
              </a:rPr>
              <a:t> dividido en 6 materias de educación para la vida y 7 enfocadas a la administración de proyectos, a comparación del </a:t>
            </a:r>
            <a:r>
              <a:rPr lang="en-US" sz="2046">
                <a:solidFill>
                  <a:srgbClr val="C1FF72"/>
                </a:solidFill>
                <a:latin typeface="Open Sans Extra Bold"/>
              </a:rPr>
              <a:t>12.5%</a:t>
            </a:r>
            <a:r>
              <a:rPr lang="en-US" sz="2046">
                <a:solidFill>
                  <a:srgbClr val="FFFFFF"/>
                </a:solidFill>
                <a:latin typeface="Open Sans Extra Bold"/>
              </a:rPr>
              <a:t> sugerido por la ANIEI. Por lo que porcentualmente se puede notar una subóptima distribución de asignaturas lo que puede generar menores conocimientos técnicos. </a:t>
            </a:r>
          </a:p>
          <a:p>
            <a:pPr>
              <a:lnSpc>
                <a:spcPts val="2865"/>
              </a:lnSpc>
            </a:pPr>
            <a:r>
              <a:rPr lang="en-US" sz="2046">
                <a:solidFill>
                  <a:srgbClr val="FFFFFF"/>
                </a:solidFill>
                <a:latin typeface="Open Sans Extra Bold"/>
              </a:rPr>
              <a:t> </a:t>
            </a:r>
          </a:p>
          <a:p>
            <a:pPr marL="441887" indent="-220943" lvl="1">
              <a:lnSpc>
                <a:spcPts val="2865"/>
              </a:lnSpc>
              <a:buFont typeface="Arial"/>
              <a:buChar char="•"/>
            </a:pPr>
            <a:r>
              <a:rPr lang="en-US" sz="2046">
                <a:solidFill>
                  <a:srgbClr val="FFFFFF"/>
                </a:solidFill>
                <a:latin typeface="Open Sans Extra Bold"/>
              </a:rPr>
              <a:t>U</a:t>
            </a:r>
            <a:r>
              <a:rPr lang="en-US" sz="2046">
                <a:solidFill>
                  <a:srgbClr val="FFFFFF"/>
                </a:solidFill>
                <a:latin typeface="Open Sans Extra Bold"/>
              </a:rPr>
              <a:t>n mínimo porcentaje dedicado al área de conocimiento de </a:t>
            </a:r>
            <a:r>
              <a:rPr lang="en-US" sz="2046">
                <a:solidFill>
                  <a:srgbClr val="87DDEB"/>
                </a:solidFill>
                <a:latin typeface="Open Sans Extra Bold"/>
              </a:rPr>
              <a:t>software de base</a:t>
            </a:r>
            <a:r>
              <a:rPr lang="en-US" sz="2046">
                <a:solidFill>
                  <a:srgbClr val="FFFFFF"/>
                </a:solidFill>
                <a:latin typeface="Open Sans Extra Bold"/>
              </a:rPr>
              <a:t> (</a:t>
            </a:r>
            <a:r>
              <a:rPr lang="en-US" sz="2046">
                <a:solidFill>
                  <a:srgbClr val="FF3131"/>
                </a:solidFill>
                <a:latin typeface="Open Sans Extra Bold"/>
              </a:rPr>
              <a:t>1.6%</a:t>
            </a:r>
            <a:r>
              <a:rPr lang="en-US" sz="2046">
                <a:solidFill>
                  <a:srgbClr val="FFFFFF"/>
                </a:solidFill>
                <a:latin typeface="Open Sans Extra Bold"/>
              </a:rPr>
              <a:t>), así como al </a:t>
            </a:r>
            <a:r>
              <a:rPr lang="en-US" sz="2046">
                <a:solidFill>
                  <a:srgbClr val="87DDEB"/>
                </a:solidFill>
                <a:latin typeface="Open Sans Extra Bold"/>
              </a:rPr>
              <a:t>tratamiento de la información</a:t>
            </a:r>
            <a:r>
              <a:rPr lang="en-US" sz="2046">
                <a:solidFill>
                  <a:srgbClr val="FFFFFF"/>
                </a:solidFill>
                <a:latin typeface="Open Sans Extra Bold"/>
              </a:rPr>
              <a:t> (</a:t>
            </a:r>
            <a:r>
              <a:rPr lang="en-US" sz="2046">
                <a:solidFill>
                  <a:srgbClr val="FF3131"/>
                </a:solidFill>
                <a:latin typeface="Open Sans Extra Bold"/>
              </a:rPr>
              <a:t>6.3%</a:t>
            </a:r>
            <a:r>
              <a:rPr lang="en-US" sz="2046">
                <a:solidFill>
                  <a:srgbClr val="FFFFFF"/>
                </a:solidFill>
                <a:latin typeface="Open Sans Extra Bold"/>
              </a:rPr>
              <a:t>) en comparación con lo sugerido por la ANIEI (</a:t>
            </a:r>
            <a:r>
              <a:rPr lang="en-US" sz="2046">
                <a:solidFill>
                  <a:srgbClr val="C1FF72"/>
                </a:solidFill>
                <a:latin typeface="Open Sans Extra Bold"/>
              </a:rPr>
              <a:t>7.5%</a:t>
            </a:r>
            <a:r>
              <a:rPr lang="en-US" sz="2046">
                <a:solidFill>
                  <a:srgbClr val="FFFFFF"/>
                </a:solidFill>
                <a:latin typeface="Open Sans Extra Bold"/>
              </a:rPr>
              <a:t> y </a:t>
            </a:r>
            <a:r>
              <a:rPr lang="en-US" sz="2046">
                <a:solidFill>
                  <a:srgbClr val="C1FF72"/>
                </a:solidFill>
                <a:latin typeface="Open Sans Extra Bold"/>
              </a:rPr>
              <a:t>20%</a:t>
            </a:r>
            <a:r>
              <a:rPr lang="en-US" sz="2046">
                <a:solidFill>
                  <a:srgbClr val="FFFFFF"/>
                </a:solidFill>
                <a:latin typeface="Open Sans Extra Bold"/>
              </a:rPr>
              <a:t> respectivamente). </a:t>
            </a:r>
          </a:p>
          <a:p>
            <a:pPr algn="ctr">
              <a:lnSpc>
                <a:spcPts val="3479"/>
              </a:lnSpc>
            </a:pPr>
          </a:p>
        </p:txBody>
      </p:sp>
      <p:sp>
        <p:nvSpPr>
          <p:cNvPr name="TextBox 11" id="11"/>
          <p:cNvSpPr txBox="true"/>
          <p:nvPr/>
        </p:nvSpPr>
        <p:spPr>
          <a:xfrm rot="0">
            <a:off x="1028700" y="385966"/>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2777" y="392273"/>
            <a:ext cx="3557474" cy="3072768"/>
          </a:xfrm>
          <a:custGeom>
            <a:avLst/>
            <a:gdLst/>
            <a:ahLst/>
            <a:cxnLst/>
            <a:rect r="r" b="b" t="t" l="l"/>
            <a:pathLst>
              <a:path h="3072768" w="3557474">
                <a:moveTo>
                  <a:pt x="0" y="0"/>
                </a:moveTo>
                <a:lnTo>
                  <a:pt x="3557474" y="0"/>
                </a:lnTo>
                <a:lnTo>
                  <a:pt x="3557474" y="3072768"/>
                </a:lnTo>
                <a:lnTo>
                  <a:pt x="0" y="30727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8118969" y="1810562"/>
            <a:ext cx="2606526" cy="260651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grpSp>
        <p:nvGrpSpPr>
          <p:cNvPr name="Group 7" id="7"/>
          <p:cNvGrpSpPr>
            <a:grpSpLocks noChangeAspect="true"/>
          </p:cNvGrpSpPr>
          <p:nvPr/>
        </p:nvGrpSpPr>
        <p:grpSpPr>
          <a:xfrm rot="0">
            <a:off x="8118969" y="5570650"/>
            <a:ext cx="2606526" cy="2606515"/>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sp>
        <p:nvSpPr>
          <p:cNvPr name="TextBox 9" id="9"/>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10" id="10"/>
          <p:cNvSpPr txBox="true"/>
          <p:nvPr/>
        </p:nvSpPr>
        <p:spPr>
          <a:xfrm rot="0">
            <a:off x="335355" y="4143375"/>
            <a:ext cx="7783614" cy="1895475"/>
          </a:xfrm>
          <a:prstGeom prst="rect">
            <a:avLst/>
          </a:prstGeom>
        </p:spPr>
        <p:txBody>
          <a:bodyPr anchor="t" rtlCol="false" tIns="0" lIns="0" bIns="0" rIns="0">
            <a:spAutoFit/>
          </a:bodyPr>
          <a:lstStyle/>
          <a:p>
            <a:pPr>
              <a:lnSpc>
                <a:spcPts val="6900"/>
              </a:lnSpc>
            </a:pPr>
            <a:r>
              <a:rPr lang="en-US" sz="6000">
                <a:solidFill>
                  <a:srgbClr val="FFFFFF"/>
                </a:solidFill>
                <a:latin typeface="Retropix Bold"/>
              </a:rPr>
              <a:t>RELACIÓN CON LA INDUSTRIA</a:t>
            </a:r>
          </a:p>
        </p:txBody>
      </p:sp>
      <p:sp>
        <p:nvSpPr>
          <p:cNvPr name="TextBox 11" id="11"/>
          <p:cNvSpPr txBox="true"/>
          <p:nvPr/>
        </p:nvSpPr>
        <p:spPr>
          <a:xfrm rot="0">
            <a:off x="11241007" y="2784322"/>
            <a:ext cx="5917966" cy="1323339"/>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La UADY cuenta con la ventaja de tener más tiempo impartiendo la carrera lo que la hace mas reconocida en la industria, y ha tenido más oportunidad de crear conexiones con la industria.</a:t>
            </a:r>
          </a:p>
        </p:txBody>
      </p:sp>
      <p:sp>
        <p:nvSpPr>
          <p:cNvPr name="TextBox 12" id="12"/>
          <p:cNvSpPr txBox="true"/>
          <p:nvPr/>
        </p:nvSpPr>
        <p:spPr>
          <a:xfrm rot="0">
            <a:off x="11241007" y="6316759"/>
            <a:ext cx="5841255" cy="98996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La Modelo lleva poco tiempo ofreciendo un plan de esta indole por lo que es un proceso que aún está empezando. </a:t>
            </a:r>
          </a:p>
        </p:txBody>
      </p:sp>
      <p:sp>
        <p:nvSpPr>
          <p:cNvPr name="TextBox 13" id="13"/>
          <p:cNvSpPr txBox="true"/>
          <p:nvPr/>
        </p:nvSpPr>
        <p:spPr>
          <a:xfrm rot="0">
            <a:off x="11241007" y="2194280"/>
            <a:ext cx="2871479" cy="405765"/>
          </a:xfrm>
          <a:prstGeom prst="rect">
            <a:avLst/>
          </a:prstGeom>
        </p:spPr>
        <p:txBody>
          <a:bodyPr anchor="t" rtlCol="false" tIns="0" lIns="0" bIns="0" rIns="0">
            <a:spAutoFit/>
          </a:bodyPr>
          <a:lstStyle/>
          <a:p>
            <a:pPr>
              <a:lnSpc>
                <a:spcPts val="3360"/>
              </a:lnSpc>
              <a:spcBef>
                <a:spcPct val="0"/>
              </a:spcBef>
            </a:pPr>
            <a:r>
              <a:rPr lang="en-US" sz="2400">
                <a:solidFill>
                  <a:srgbClr val="87DDEB"/>
                </a:solidFill>
                <a:latin typeface="Lato Bold"/>
              </a:rPr>
              <a:t>LIS UADY</a:t>
            </a:r>
          </a:p>
        </p:txBody>
      </p:sp>
      <p:sp>
        <p:nvSpPr>
          <p:cNvPr name="TextBox 14" id="14"/>
          <p:cNvSpPr txBox="true"/>
          <p:nvPr/>
        </p:nvSpPr>
        <p:spPr>
          <a:xfrm rot="0">
            <a:off x="11241007" y="5726717"/>
            <a:ext cx="3421248" cy="405765"/>
          </a:xfrm>
          <a:prstGeom prst="rect">
            <a:avLst/>
          </a:prstGeom>
        </p:spPr>
        <p:txBody>
          <a:bodyPr anchor="t" rtlCol="false" tIns="0" lIns="0" bIns="0" rIns="0">
            <a:spAutoFit/>
          </a:bodyPr>
          <a:lstStyle/>
          <a:p>
            <a:pPr>
              <a:lnSpc>
                <a:spcPts val="3360"/>
              </a:lnSpc>
              <a:spcBef>
                <a:spcPct val="0"/>
              </a:spcBef>
            </a:pPr>
            <a:r>
              <a:rPr lang="en-US" sz="2400">
                <a:solidFill>
                  <a:srgbClr val="87DDEB"/>
                </a:solidFill>
                <a:latin typeface="Lato Bold"/>
              </a:rPr>
              <a:t>Universidad Modelo</a:t>
            </a:r>
          </a:p>
        </p:txBody>
      </p:sp>
      <p:sp>
        <p:nvSpPr>
          <p:cNvPr name="TextBox 15" id="15"/>
          <p:cNvSpPr txBox="true"/>
          <p:nvPr/>
        </p:nvSpPr>
        <p:spPr>
          <a:xfrm rot="0">
            <a:off x="1545960" y="419736"/>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13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5888308" y="742781"/>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36297" y="2256620"/>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13947799" y="5664095"/>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012254" y="2256620"/>
            <a:ext cx="3247046" cy="2366285"/>
          </a:xfrm>
          <a:custGeom>
            <a:avLst/>
            <a:gdLst/>
            <a:ahLst/>
            <a:cxnLst/>
            <a:rect r="r" b="b" t="t" l="l"/>
            <a:pathLst>
              <a:path h="2366285" w="3247046">
                <a:moveTo>
                  <a:pt x="3247046" y="0"/>
                </a:moveTo>
                <a:lnTo>
                  <a:pt x="0" y="0"/>
                </a:lnTo>
                <a:lnTo>
                  <a:pt x="0" y="2366285"/>
                </a:lnTo>
                <a:lnTo>
                  <a:pt x="3247046" y="2366285"/>
                </a:lnTo>
                <a:lnTo>
                  <a:pt x="32470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10800000">
            <a:off x="10571842" y="5664095"/>
            <a:ext cx="3247046" cy="2366285"/>
          </a:xfrm>
          <a:custGeom>
            <a:avLst/>
            <a:gdLst/>
            <a:ahLst/>
            <a:cxnLst/>
            <a:rect r="r" b="b" t="t" l="l"/>
            <a:pathLst>
              <a:path h="2366285" w="3247046">
                <a:moveTo>
                  <a:pt x="3247046" y="0"/>
                </a:moveTo>
                <a:lnTo>
                  <a:pt x="0" y="0"/>
                </a:lnTo>
                <a:lnTo>
                  <a:pt x="0" y="2366285"/>
                </a:lnTo>
                <a:lnTo>
                  <a:pt x="3247046" y="2366285"/>
                </a:lnTo>
                <a:lnTo>
                  <a:pt x="32470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1801882" y="3193397"/>
            <a:ext cx="4034012" cy="3900207"/>
            <a:chOff x="0" y="0"/>
            <a:chExt cx="5378683" cy="5200276"/>
          </a:xfrm>
        </p:grpSpPr>
        <p:pic>
          <p:nvPicPr>
            <p:cNvPr name="Picture 9" id="9"/>
            <p:cNvPicPr>
              <a:picLocks noChangeAspect="true"/>
            </p:cNvPicPr>
            <p:nvPr/>
          </p:nvPicPr>
          <p:blipFill>
            <a:blip r:embed="rId7"/>
            <a:srcRect l="0" t="1658" r="0" b="1658"/>
            <a:stretch>
              <a:fillRect/>
            </a:stretch>
          </p:blipFill>
          <p:spPr>
            <a:xfrm flipH="false" flipV="false">
              <a:off x="0" y="0"/>
              <a:ext cx="5378683" cy="5200276"/>
            </a:xfrm>
            <a:prstGeom prst="rect">
              <a:avLst/>
            </a:prstGeom>
          </p:spPr>
        </p:pic>
      </p:grpSp>
      <p:sp>
        <p:nvSpPr>
          <p:cNvPr name="Freeform 10" id="10"/>
          <p:cNvSpPr/>
          <p:nvPr/>
        </p:nvSpPr>
        <p:spPr>
          <a:xfrm flipH="false" flipV="false" rot="0">
            <a:off x="1028700" y="5031000"/>
            <a:ext cx="2732724" cy="491890"/>
          </a:xfrm>
          <a:custGeom>
            <a:avLst/>
            <a:gdLst/>
            <a:ahLst/>
            <a:cxnLst/>
            <a:rect r="r" b="b" t="t" l="l"/>
            <a:pathLst>
              <a:path h="491890" w="2732724">
                <a:moveTo>
                  <a:pt x="0" y="0"/>
                </a:moveTo>
                <a:lnTo>
                  <a:pt x="2732724" y="0"/>
                </a:lnTo>
                <a:lnTo>
                  <a:pt x="2732724" y="491890"/>
                </a:lnTo>
                <a:lnTo>
                  <a:pt x="0" y="4918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4612940" y="7538489"/>
            <a:ext cx="2732724" cy="491890"/>
          </a:xfrm>
          <a:custGeom>
            <a:avLst/>
            <a:gdLst/>
            <a:ahLst/>
            <a:cxnLst/>
            <a:rect r="r" b="b" t="t" l="l"/>
            <a:pathLst>
              <a:path h="491890" w="2732724">
                <a:moveTo>
                  <a:pt x="0" y="0"/>
                </a:moveTo>
                <a:lnTo>
                  <a:pt x="2732723" y="0"/>
                </a:lnTo>
                <a:lnTo>
                  <a:pt x="2732723" y="491891"/>
                </a:lnTo>
                <a:lnTo>
                  <a:pt x="0" y="4918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2" id="12"/>
          <p:cNvSpPr/>
          <p:nvPr/>
        </p:nvSpPr>
        <p:spPr>
          <a:xfrm rot="0">
            <a:off x="1028700" y="6724334"/>
            <a:ext cx="6316963" cy="0"/>
          </a:xfrm>
          <a:prstGeom prst="line">
            <a:avLst/>
          </a:prstGeom>
          <a:ln cap="flat" w="9525">
            <a:solidFill>
              <a:srgbClr val="FFFFFF">
                <a:alpha val="49804"/>
              </a:srgbClr>
            </a:solidFill>
            <a:prstDash val="solid"/>
            <a:headEnd type="none" len="sm" w="sm"/>
            <a:tailEnd type="none" len="sm" w="sm"/>
          </a:ln>
        </p:spPr>
      </p:sp>
      <p:sp>
        <p:nvSpPr>
          <p:cNvPr name="TextBox 13" id="13"/>
          <p:cNvSpPr txBox="true"/>
          <p:nvPr/>
        </p:nvSpPr>
        <p:spPr>
          <a:xfrm rot="0">
            <a:off x="1028700" y="886355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4" id="14"/>
          <p:cNvSpPr txBox="true"/>
          <p:nvPr/>
        </p:nvSpPr>
        <p:spPr>
          <a:xfrm rot="0">
            <a:off x="13395450" y="8887461"/>
            <a:ext cx="3863850"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15" id="15"/>
          <p:cNvSpPr txBox="true"/>
          <p:nvPr/>
        </p:nvSpPr>
        <p:spPr>
          <a:xfrm rot="0">
            <a:off x="1026438" y="2374605"/>
            <a:ext cx="8117562" cy="1267461"/>
          </a:xfrm>
          <a:prstGeom prst="rect">
            <a:avLst/>
          </a:prstGeom>
        </p:spPr>
        <p:txBody>
          <a:bodyPr anchor="t" rtlCol="false" tIns="0" lIns="0" bIns="0" rIns="0">
            <a:spAutoFit/>
          </a:bodyPr>
          <a:lstStyle/>
          <a:p>
            <a:pPr>
              <a:lnSpc>
                <a:spcPts val="8740"/>
              </a:lnSpc>
            </a:pPr>
            <a:r>
              <a:rPr lang="en-US" sz="7600">
                <a:solidFill>
                  <a:srgbClr val="87DDEB"/>
                </a:solidFill>
                <a:latin typeface="Retropix Bold"/>
              </a:rPr>
              <a:t>ACREDITACION</a:t>
            </a:r>
          </a:p>
        </p:txBody>
      </p:sp>
      <p:sp>
        <p:nvSpPr>
          <p:cNvPr name="TextBox 16" id="16"/>
          <p:cNvSpPr txBox="true"/>
          <p:nvPr/>
        </p:nvSpPr>
        <p:spPr>
          <a:xfrm rot="0">
            <a:off x="1026438" y="3774129"/>
            <a:ext cx="7949392" cy="772794"/>
          </a:xfrm>
          <a:prstGeom prst="rect">
            <a:avLst/>
          </a:prstGeom>
        </p:spPr>
        <p:txBody>
          <a:bodyPr anchor="t" rtlCol="false" tIns="0" lIns="0" bIns="0" rIns="0">
            <a:spAutoFit/>
          </a:bodyPr>
          <a:lstStyle/>
          <a:p>
            <a:pPr>
              <a:lnSpc>
                <a:spcPts val="3080"/>
              </a:lnSpc>
              <a:spcBef>
                <a:spcPct val="0"/>
              </a:spcBef>
            </a:pPr>
            <a:r>
              <a:rPr lang="en-US" sz="2200">
                <a:solidFill>
                  <a:srgbClr val="FFFFFF"/>
                </a:solidFill>
                <a:latin typeface="Lato"/>
              </a:rPr>
              <a:t>Se cuenta con algún cuerpo el cual evalúe y acredite al plan de estudios</a:t>
            </a:r>
          </a:p>
        </p:txBody>
      </p:sp>
      <p:sp>
        <p:nvSpPr>
          <p:cNvPr name="TextBox 17" id="17"/>
          <p:cNvSpPr txBox="true"/>
          <p:nvPr/>
        </p:nvSpPr>
        <p:spPr>
          <a:xfrm rot="0">
            <a:off x="1028700" y="5975828"/>
            <a:ext cx="1819887" cy="32321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FMAT UADY</a:t>
            </a:r>
          </a:p>
        </p:txBody>
      </p:sp>
      <p:sp>
        <p:nvSpPr>
          <p:cNvPr name="TextBox 18" id="18"/>
          <p:cNvSpPr txBox="true"/>
          <p:nvPr/>
        </p:nvSpPr>
        <p:spPr>
          <a:xfrm rot="0">
            <a:off x="1028700" y="7019609"/>
            <a:ext cx="1934187" cy="32321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UNI MODELO</a:t>
            </a:r>
          </a:p>
        </p:txBody>
      </p:sp>
      <p:sp>
        <p:nvSpPr>
          <p:cNvPr name="TextBox 19" id="19"/>
          <p:cNvSpPr txBox="true"/>
          <p:nvPr/>
        </p:nvSpPr>
        <p:spPr>
          <a:xfrm rot="0">
            <a:off x="4298757" y="7005292"/>
            <a:ext cx="2645316" cy="32321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CACEI</a:t>
            </a:r>
          </a:p>
        </p:txBody>
      </p:sp>
      <p:sp>
        <p:nvSpPr>
          <p:cNvPr name="TextBox 20" id="20"/>
          <p:cNvSpPr txBox="true"/>
          <p:nvPr/>
        </p:nvSpPr>
        <p:spPr>
          <a:xfrm rot="0">
            <a:off x="4298757" y="5975828"/>
            <a:ext cx="2645316" cy="32321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CONAIC</a:t>
            </a:r>
          </a:p>
        </p:txBody>
      </p:sp>
      <p:sp>
        <p:nvSpPr>
          <p:cNvPr name="TextBox 21" id="21"/>
          <p:cNvSpPr txBox="true"/>
          <p:nvPr/>
        </p:nvSpPr>
        <p:spPr>
          <a:xfrm rot="0">
            <a:off x="4298757" y="4962843"/>
            <a:ext cx="1819887" cy="323214"/>
          </a:xfrm>
          <a:prstGeom prst="rect">
            <a:avLst/>
          </a:prstGeom>
        </p:spPr>
        <p:txBody>
          <a:bodyPr anchor="t" rtlCol="false" tIns="0" lIns="0" bIns="0" rIns="0">
            <a:spAutoFit/>
          </a:bodyPr>
          <a:lstStyle/>
          <a:p>
            <a:pPr>
              <a:lnSpc>
                <a:spcPts val="2660"/>
              </a:lnSpc>
              <a:spcBef>
                <a:spcPct val="0"/>
              </a:spcBef>
            </a:pPr>
            <a:r>
              <a:rPr lang="en-US" sz="1900">
                <a:solidFill>
                  <a:srgbClr val="FFFFFF"/>
                </a:solidFill>
                <a:latin typeface="Lato"/>
              </a:rPr>
              <a:t>ACREDITADOR</a:t>
            </a:r>
          </a:p>
        </p:txBody>
      </p:sp>
      <p:sp>
        <p:nvSpPr>
          <p:cNvPr name="TextBox 22" id="2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14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2573766" y="742950"/>
            <a:ext cx="3037002" cy="3037002"/>
          </a:xfrm>
          <a:custGeom>
            <a:avLst/>
            <a:gdLst/>
            <a:ahLst/>
            <a:cxnLst/>
            <a:rect r="r" b="b" t="t" l="l"/>
            <a:pathLst>
              <a:path h="3037002" w="3037002">
                <a:moveTo>
                  <a:pt x="0" y="0"/>
                </a:moveTo>
                <a:lnTo>
                  <a:pt x="3037002" y="0"/>
                </a:lnTo>
                <a:lnTo>
                  <a:pt x="3037002" y="3037002"/>
                </a:lnTo>
                <a:lnTo>
                  <a:pt x="0" y="3037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24808" y="433705"/>
            <a:ext cx="1451001" cy="618489"/>
          </a:xfrm>
          <a:custGeom>
            <a:avLst/>
            <a:gdLst/>
            <a:ahLst/>
            <a:cxnLst/>
            <a:rect r="r" b="b" t="t" l="l"/>
            <a:pathLst>
              <a:path h="618489" w="1451001">
                <a:moveTo>
                  <a:pt x="0" y="0"/>
                </a:moveTo>
                <a:lnTo>
                  <a:pt x="1451001" y="0"/>
                </a:lnTo>
                <a:lnTo>
                  <a:pt x="1451001" y="618490"/>
                </a:lnTo>
                <a:lnTo>
                  <a:pt x="0" y="618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92267" y="-1436087"/>
            <a:ext cx="4762873" cy="2464787"/>
          </a:xfrm>
          <a:custGeom>
            <a:avLst/>
            <a:gdLst/>
            <a:ahLst/>
            <a:cxnLst/>
            <a:rect r="r" b="b" t="t" l="l"/>
            <a:pathLst>
              <a:path h="2464787" w="4762873">
                <a:moveTo>
                  <a:pt x="0" y="0"/>
                </a:moveTo>
                <a:lnTo>
                  <a:pt x="4762873" y="0"/>
                </a:lnTo>
                <a:lnTo>
                  <a:pt x="4762873" y="2464787"/>
                </a:lnTo>
                <a:lnTo>
                  <a:pt x="0" y="2464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0209449" y="9258300"/>
            <a:ext cx="4762873" cy="2464787"/>
          </a:xfrm>
          <a:custGeom>
            <a:avLst/>
            <a:gdLst/>
            <a:ahLst/>
            <a:cxnLst/>
            <a:rect r="r" b="b" t="t" l="l"/>
            <a:pathLst>
              <a:path h="2464787" w="4762873">
                <a:moveTo>
                  <a:pt x="0" y="0"/>
                </a:moveTo>
                <a:lnTo>
                  <a:pt x="4762872" y="0"/>
                </a:lnTo>
                <a:lnTo>
                  <a:pt x="4762872" y="2464787"/>
                </a:lnTo>
                <a:lnTo>
                  <a:pt x="0" y="2464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826844" y="402695"/>
            <a:ext cx="4530847" cy="4906907"/>
          </a:xfrm>
          <a:custGeom>
            <a:avLst/>
            <a:gdLst/>
            <a:ahLst/>
            <a:cxnLst/>
            <a:rect r="r" b="b" t="t" l="l"/>
            <a:pathLst>
              <a:path h="4906907" w="4530847">
                <a:moveTo>
                  <a:pt x="0" y="0"/>
                </a:moveTo>
                <a:lnTo>
                  <a:pt x="4530847" y="0"/>
                </a:lnTo>
                <a:lnTo>
                  <a:pt x="4530847" y="4906907"/>
                </a:lnTo>
                <a:lnTo>
                  <a:pt x="0" y="4906907"/>
                </a:lnTo>
                <a:lnTo>
                  <a:pt x="0" y="0"/>
                </a:lnTo>
                <a:close/>
              </a:path>
            </a:pathLst>
          </a:custGeom>
          <a:blipFill>
            <a:blip r:embed="rId8"/>
            <a:stretch>
              <a:fillRect l="0" t="0" r="0" b="0"/>
            </a:stretch>
          </a:blipFill>
        </p:spPr>
      </p:sp>
      <p:sp>
        <p:nvSpPr>
          <p:cNvPr name="Freeform 7" id="7"/>
          <p:cNvSpPr/>
          <p:nvPr/>
        </p:nvSpPr>
        <p:spPr>
          <a:xfrm flipH="false" flipV="false" rot="0">
            <a:off x="2573766" y="5587126"/>
            <a:ext cx="3037002" cy="3037002"/>
          </a:xfrm>
          <a:custGeom>
            <a:avLst/>
            <a:gdLst/>
            <a:ahLst/>
            <a:cxnLst/>
            <a:rect r="r" b="b" t="t" l="l"/>
            <a:pathLst>
              <a:path h="3037002" w="3037002">
                <a:moveTo>
                  <a:pt x="0" y="0"/>
                </a:moveTo>
                <a:lnTo>
                  <a:pt x="3037002" y="0"/>
                </a:lnTo>
                <a:lnTo>
                  <a:pt x="3037002" y="3037003"/>
                </a:lnTo>
                <a:lnTo>
                  <a:pt x="0" y="3037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63408" y="5376769"/>
            <a:ext cx="3457718" cy="3457718"/>
          </a:xfrm>
          <a:custGeom>
            <a:avLst/>
            <a:gdLst/>
            <a:ahLst/>
            <a:cxnLst/>
            <a:rect r="r" b="b" t="t" l="l"/>
            <a:pathLst>
              <a:path h="3457718" w="3457718">
                <a:moveTo>
                  <a:pt x="0" y="0"/>
                </a:moveTo>
                <a:lnTo>
                  <a:pt x="3457718" y="0"/>
                </a:lnTo>
                <a:lnTo>
                  <a:pt x="3457718" y="3457718"/>
                </a:lnTo>
                <a:lnTo>
                  <a:pt x="0" y="3457718"/>
                </a:lnTo>
                <a:lnTo>
                  <a:pt x="0" y="0"/>
                </a:lnTo>
                <a:close/>
              </a:path>
            </a:pathLst>
          </a:custGeom>
          <a:blipFill>
            <a:blip r:embed="rId9"/>
            <a:stretch>
              <a:fillRect l="0" t="0" r="0" b="0"/>
            </a:stretch>
          </a:blipFill>
        </p:spPr>
      </p:sp>
      <p:sp>
        <p:nvSpPr>
          <p:cNvPr name="TextBox 9" id="9"/>
          <p:cNvSpPr txBox="true"/>
          <p:nvPr/>
        </p:nvSpPr>
        <p:spPr>
          <a:xfrm rot="0">
            <a:off x="10209449" y="1228089"/>
            <a:ext cx="7732224" cy="1346200"/>
          </a:xfrm>
          <a:prstGeom prst="rect">
            <a:avLst/>
          </a:prstGeom>
        </p:spPr>
        <p:txBody>
          <a:bodyPr anchor="t" rtlCol="false" tIns="0" lIns="0" bIns="0" rIns="0">
            <a:spAutoFit/>
          </a:bodyPr>
          <a:lstStyle/>
          <a:p>
            <a:pPr algn="r">
              <a:lnSpc>
                <a:spcPts val="9200"/>
              </a:lnSpc>
            </a:pPr>
            <a:r>
              <a:rPr lang="en-US" sz="8000">
                <a:solidFill>
                  <a:srgbClr val="FFFFFF"/>
                </a:solidFill>
                <a:latin typeface="Retropix Bold"/>
              </a:rPr>
              <a:t>DEFINICIÓN DE</a:t>
            </a:r>
          </a:p>
        </p:txBody>
      </p:sp>
      <p:sp>
        <p:nvSpPr>
          <p:cNvPr name="TextBox 10" id="10"/>
          <p:cNvSpPr txBox="true"/>
          <p:nvPr/>
        </p:nvSpPr>
        <p:spPr>
          <a:xfrm rot="0">
            <a:off x="6473703" y="2459152"/>
            <a:ext cx="11814297" cy="1346200"/>
          </a:xfrm>
          <a:prstGeom prst="rect">
            <a:avLst/>
          </a:prstGeom>
        </p:spPr>
        <p:txBody>
          <a:bodyPr anchor="t" rtlCol="false" tIns="0" lIns="0" bIns="0" rIns="0">
            <a:spAutoFit/>
          </a:bodyPr>
          <a:lstStyle/>
          <a:p>
            <a:pPr>
              <a:lnSpc>
                <a:spcPts val="9200"/>
              </a:lnSpc>
            </a:pPr>
            <a:r>
              <a:rPr lang="en-US" sz="8000">
                <a:solidFill>
                  <a:srgbClr val="87DDEB"/>
                </a:solidFill>
                <a:latin typeface="Retropix Bold Italics"/>
              </a:rPr>
              <a:t>INGENIERÍA DE SOFTWARE</a:t>
            </a:r>
          </a:p>
        </p:txBody>
      </p:sp>
      <p:sp>
        <p:nvSpPr>
          <p:cNvPr name="TextBox 11" id="11"/>
          <p:cNvSpPr txBox="true"/>
          <p:nvPr/>
        </p:nvSpPr>
        <p:spPr>
          <a:xfrm rot="0">
            <a:off x="1028700" y="886355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2" id="12"/>
          <p:cNvSpPr txBox="true"/>
          <p:nvPr/>
        </p:nvSpPr>
        <p:spPr>
          <a:xfrm rot="0">
            <a:off x="13395450" y="8887461"/>
            <a:ext cx="3863850"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13" id="13"/>
          <p:cNvSpPr txBox="true"/>
          <p:nvPr/>
        </p:nvSpPr>
        <p:spPr>
          <a:xfrm rot="0">
            <a:off x="7020671" y="3982452"/>
            <a:ext cx="10720362" cy="13271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Sailors Italics"/>
              </a:rPr>
              <a:t>“La aplicación de un enfoque sistemático, disciplinado y cuantificable para el desarrollo, operación y mantenimiento de software; es decir, la aplicación de la ingeniería al software ”.</a:t>
            </a:r>
          </a:p>
        </p:txBody>
      </p:sp>
      <p:sp>
        <p:nvSpPr>
          <p:cNvPr name="TextBox 14" id="14"/>
          <p:cNvSpPr txBox="true"/>
          <p:nvPr/>
        </p:nvSpPr>
        <p:spPr>
          <a:xfrm rot="0">
            <a:off x="6357691" y="5558551"/>
            <a:ext cx="7776810" cy="4365998"/>
          </a:xfrm>
          <a:prstGeom prst="rect">
            <a:avLst/>
          </a:prstGeom>
        </p:spPr>
        <p:txBody>
          <a:bodyPr anchor="t" rtlCol="false" tIns="0" lIns="0" bIns="0" rIns="0">
            <a:spAutoFit/>
          </a:bodyPr>
          <a:lstStyle/>
          <a:p>
            <a:pPr algn="just">
              <a:lnSpc>
                <a:spcPts val="3479"/>
              </a:lnSpc>
            </a:pPr>
            <a:r>
              <a:rPr lang="en-US" sz="2485">
                <a:solidFill>
                  <a:srgbClr val="FFFFFF"/>
                </a:solidFill>
                <a:latin typeface="Open Sans Extra Bold"/>
              </a:rPr>
              <a:t>Conocimiento en estas áreas:</a:t>
            </a:r>
          </a:p>
          <a:p>
            <a:pPr algn="just" marL="536576" indent="-268288" lvl="1">
              <a:lnSpc>
                <a:spcPts val="3479"/>
              </a:lnSpc>
              <a:buFont typeface="Arial"/>
              <a:buChar char="•"/>
            </a:pPr>
            <a:r>
              <a:rPr lang="en-US" sz="2485">
                <a:solidFill>
                  <a:srgbClr val="FFFFFF"/>
                </a:solidFill>
                <a:latin typeface="Open Sans Extra Bold"/>
              </a:rPr>
              <a:t>Profesional</a:t>
            </a:r>
          </a:p>
          <a:p>
            <a:pPr algn="just" marL="536576" indent="-268288" lvl="1">
              <a:lnSpc>
                <a:spcPts val="3479"/>
              </a:lnSpc>
              <a:buFont typeface="Arial"/>
              <a:buChar char="•"/>
            </a:pPr>
            <a:r>
              <a:rPr lang="en-US" sz="2485">
                <a:solidFill>
                  <a:srgbClr val="FFFFFF"/>
                </a:solidFill>
                <a:latin typeface="Open Sans Extra Bold"/>
              </a:rPr>
              <a:t>Técnico</a:t>
            </a:r>
          </a:p>
          <a:p>
            <a:pPr algn="just" marL="536576" indent="-268288" lvl="1">
              <a:lnSpc>
                <a:spcPts val="3479"/>
              </a:lnSpc>
              <a:buFont typeface="Arial"/>
              <a:buChar char="•"/>
            </a:pPr>
            <a:r>
              <a:rPr lang="en-US" sz="2485">
                <a:solidFill>
                  <a:srgbClr val="FFFFFF"/>
                </a:solidFill>
                <a:latin typeface="Open Sans Extra Bold"/>
              </a:rPr>
              <a:t>Trabajo en equipo </a:t>
            </a:r>
          </a:p>
          <a:p>
            <a:pPr algn="just" marL="536576" indent="-268288" lvl="1">
              <a:lnSpc>
                <a:spcPts val="3479"/>
              </a:lnSpc>
              <a:buFont typeface="Arial"/>
              <a:buChar char="•"/>
            </a:pPr>
            <a:r>
              <a:rPr lang="en-US" sz="2485">
                <a:solidFill>
                  <a:srgbClr val="FFFFFF"/>
                </a:solidFill>
                <a:latin typeface="Open Sans Extra Bold"/>
              </a:rPr>
              <a:t>De usuario final </a:t>
            </a:r>
          </a:p>
          <a:p>
            <a:pPr algn="just" marL="536576" indent="-268288" lvl="1">
              <a:lnSpc>
                <a:spcPts val="3479"/>
              </a:lnSpc>
              <a:buFont typeface="Arial"/>
              <a:buChar char="•"/>
            </a:pPr>
            <a:r>
              <a:rPr lang="en-US" sz="2485">
                <a:solidFill>
                  <a:srgbClr val="FFFFFF"/>
                </a:solidFill>
                <a:latin typeface="Open Sans Extra Bold"/>
              </a:rPr>
              <a:t>Diseñar soluciones en contexto</a:t>
            </a:r>
          </a:p>
          <a:p>
            <a:pPr algn="just" marL="536576" indent="-268288" lvl="1">
              <a:lnSpc>
                <a:spcPts val="3479"/>
              </a:lnSpc>
              <a:buFont typeface="Arial"/>
              <a:buChar char="•"/>
            </a:pPr>
            <a:r>
              <a:rPr lang="en-US" sz="2485">
                <a:solidFill>
                  <a:srgbClr val="FFFFFF"/>
                </a:solidFill>
                <a:latin typeface="Open Sans Extra Bold"/>
              </a:rPr>
              <a:t>Realizar compromisos</a:t>
            </a:r>
          </a:p>
          <a:p>
            <a:pPr algn="just" marL="536576" indent="-268288" lvl="1">
              <a:lnSpc>
                <a:spcPts val="3479"/>
              </a:lnSpc>
              <a:buFont typeface="Arial"/>
              <a:buChar char="•"/>
            </a:pPr>
            <a:r>
              <a:rPr lang="en-US" sz="2485">
                <a:solidFill>
                  <a:srgbClr val="FFFFFF"/>
                </a:solidFill>
                <a:latin typeface="Open Sans Extra Bold"/>
              </a:rPr>
              <a:t>Desarrollo profesional continuo</a:t>
            </a:r>
          </a:p>
          <a:p>
            <a:pPr algn="just">
              <a:lnSpc>
                <a:spcPts val="3479"/>
              </a:lnSpc>
            </a:pPr>
          </a:p>
          <a:p>
            <a:pPr algn="just">
              <a:lnSpc>
                <a:spcPts val="3479"/>
              </a:lnSpc>
            </a:pPr>
          </a:p>
        </p:txBody>
      </p:sp>
      <p:sp>
        <p:nvSpPr>
          <p:cNvPr name="TextBox 15" id="15"/>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66" r="0" b="-9166"/>
            </a:stretch>
          </a:blipFill>
        </p:spPr>
      </p:sp>
      <p:sp>
        <p:nvSpPr>
          <p:cNvPr name="Freeform 3" id="3"/>
          <p:cNvSpPr/>
          <p:nvPr/>
        </p:nvSpPr>
        <p:spPr>
          <a:xfrm flipH="false" flipV="false" rot="0">
            <a:off x="15357033" y="1315693"/>
            <a:ext cx="1451001" cy="618489"/>
          </a:xfrm>
          <a:custGeom>
            <a:avLst/>
            <a:gdLst/>
            <a:ahLst/>
            <a:cxnLst/>
            <a:rect r="r" b="b" t="t" l="l"/>
            <a:pathLst>
              <a:path h="618489" w="1451001">
                <a:moveTo>
                  <a:pt x="0" y="0"/>
                </a:moveTo>
                <a:lnTo>
                  <a:pt x="1451001" y="0"/>
                </a:lnTo>
                <a:lnTo>
                  <a:pt x="1451001"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80234" y="40639"/>
            <a:ext cx="11978439" cy="250825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OBJETIVOS DE PLANES DE ESTUDIO</a:t>
            </a:r>
          </a:p>
        </p:txBody>
      </p:sp>
      <p:sp>
        <p:nvSpPr>
          <p:cNvPr name="Freeform 5" id="5"/>
          <p:cNvSpPr/>
          <p:nvPr/>
        </p:nvSpPr>
        <p:spPr>
          <a:xfrm flipH="false" flipV="false" rot="5400000">
            <a:off x="5058525" y="5639839"/>
            <a:ext cx="7791132" cy="379818"/>
          </a:xfrm>
          <a:custGeom>
            <a:avLst/>
            <a:gdLst/>
            <a:ahLst/>
            <a:cxnLst/>
            <a:rect r="r" b="b" t="t" l="l"/>
            <a:pathLst>
              <a:path h="379818" w="7791132">
                <a:moveTo>
                  <a:pt x="0" y="0"/>
                </a:moveTo>
                <a:lnTo>
                  <a:pt x="7791132" y="0"/>
                </a:lnTo>
                <a:lnTo>
                  <a:pt x="7791132" y="379818"/>
                </a:lnTo>
                <a:lnTo>
                  <a:pt x="0" y="3798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28700" y="5372897"/>
            <a:ext cx="1681466" cy="750619"/>
            <a:chOff x="0" y="0"/>
            <a:chExt cx="2241955" cy="1000825"/>
          </a:xfrm>
        </p:grpSpPr>
        <p:sp>
          <p:nvSpPr>
            <p:cNvPr name="AutoShape 7" id="7"/>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8" id="8"/>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01</a:t>
              </a:r>
            </a:p>
          </p:txBody>
        </p:sp>
      </p:grpSp>
      <p:sp>
        <p:nvSpPr>
          <p:cNvPr name="TextBox 9" id="9"/>
          <p:cNvSpPr txBox="true"/>
          <p:nvPr/>
        </p:nvSpPr>
        <p:spPr>
          <a:xfrm rot="0">
            <a:off x="9560231" y="1323339"/>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0" id="10"/>
          <p:cNvSpPr txBox="true"/>
          <p:nvPr/>
        </p:nvSpPr>
        <p:spPr>
          <a:xfrm rot="0">
            <a:off x="13645909" y="228918"/>
            <a:ext cx="3863850"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grpSp>
        <p:nvGrpSpPr>
          <p:cNvPr name="Group 11" id="11"/>
          <p:cNvGrpSpPr/>
          <p:nvPr/>
        </p:nvGrpSpPr>
        <p:grpSpPr>
          <a:xfrm rot="0">
            <a:off x="1028700" y="6595899"/>
            <a:ext cx="1681466" cy="750619"/>
            <a:chOff x="0" y="0"/>
            <a:chExt cx="2241955" cy="1000825"/>
          </a:xfrm>
        </p:grpSpPr>
        <p:sp>
          <p:nvSpPr>
            <p:cNvPr name="AutoShape 12" id="12"/>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13" id="13"/>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02</a:t>
              </a:r>
            </a:p>
          </p:txBody>
        </p:sp>
      </p:grpSp>
      <p:grpSp>
        <p:nvGrpSpPr>
          <p:cNvPr name="Group 14" id="14"/>
          <p:cNvGrpSpPr/>
          <p:nvPr/>
        </p:nvGrpSpPr>
        <p:grpSpPr>
          <a:xfrm rot="0">
            <a:off x="1028700" y="7822768"/>
            <a:ext cx="1681466" cy="750619"/>
            <a:chOff x="0" y="0"/>
            <a:chExt cx="2241955" cy="1000825"/>
          </a:xfrm>
        </p:grpSpPr>
        <p:sp>
          <p:nvSpPr>
            <p:cNvPr name="AutoShape 15" id="15"/>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16" id="16"/>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03</a:t>
              </a:r>
            </a:p>
          </p:txBody>
        </p:sp>
      </p:grpSp>
      <p:grpSp>
        <p:nvGrpSpPr>
          <p:cNvPr name="Group 17" id="17"/>
          <p:cNvGrpSpPr>
            <a:grpSpLocks noChangeAspect="true"/>
          </p:cNvGrpSpPr>
          <p:nvPr/>
        </p:nvGrpSpPr>
        <p:grpSpPr>
          <a:xfrm rot="0">
            <a:off x="1028700" y="2498885"/>
            <a:ext cx="2606526" cy="2606515"/>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grpSp>
        <p:nvGrpSpPr>
          <p:cNvPr name="Group 19" id="19"/>
          <p:cNvGrpSpPr>
            <a:grpSpLocks noChangeAspect="true"/>
          </p:cNvGrpSpPr>
          <p:nvPr/>
        </p:nvGrpSpPr>
        <p:grpSpPr>
          <a:xfrm rot="0">
            <a:off x="14652774" y="2498885"/>
            <a:ext cx="2606526" cy="2606515"/>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sp>
        <p:nvSpPr>
          <p:cNvPr name="TextBox 21" id="21"/>
          <p:cNvSpPr txBox="true"/>
          <p:nvPr/>
        </p:nvSpPr>
        <p:spPr>
          <a:xfrm rot="0">
            <a:off x="3837411" y="2738755"/>
            <a:ext cx="4724586" cy="2366645"/>
          </a:xfrm>
          <a:prstGeom prst="rect">
            <a:avLst/>
          </a:prstGeom>
        </p:spPr>
        <p:txBody>
          <a:bodyPr anchor="t" rtlCol="false" tIns="0" lIns="0" bIns="0" rIns="0">
            <a:spAutoFit/>
          </a:bodyPr>
          <a:lstStyle/>
          <a:p>
            <a:pPr>
              <a:lnSpc>
                <a:spcPts val="2379"/>
              </a:lnSpc>
            </a:pPr>
            <a:r>
              <a:rPr lang="en-US" sz="1699">
                <a:solidFill>
                  <a:srgbClr val="FFBB23"/>
                </a:solidFill>
                <a:latin typeface="Sailors"/>
              </a:rPr>
              <a:t>Formar profesionales en el proceso de desarrollo y la evolución de sistemas de software a pequeña y gran escala, que solucionen problemas dentro de diferentes áreas de concentración, utilizando las herramientas adecuadas para optimizar los recursos de tiempo y costo, con apego a la ética profesional</a:t>
            </a:r>
          </a:p>
        </p:txBody>
      </p:sp>
      <p:sp>
        <p:nvSpPr>
          <p:cNvPr name="TextBox 22" id="22"/>
          <p:cNvSpPr txBox="true"/>
          <p:nvPr/>
        </p:nvSpPr>
        <p:spPr>
          <a:xfrm rot="0">
            <a:off x="9344025" y="2595007"/>
            <a:ext cx="5017349" cy="2366645"/>
          </a:xfrm>
          <a:prstGeom prst="rect">
            <a:avLst/>
          </a:prstGeom>
        </p:spPr>
        <p:txBody>
          <a:bodyPr anchor="t" rtlCol="false" tIns="0" lIns="0" bIns="0" rIns="0">
            <a:spAutoFit/>
          </a:bodyPr>
          <a:lstStyle/>
          <a:p>
            <a:pPr algn="r">
              <a:lnSpc>
                <a:spcPts val="2379"/>
              </a:lnSpc>
            </a:pPr>
            <a:r>
              <a:rPr lang="en-US" sz="1699">
                <a:solidFill>
                  <a:srgbClr val="FFBB23"/>
                </a:solidFill>
                <a:latin typeface="Sailors"/>
              </a:rPr>
              <a:t>Plan de estudios orientado a las nuevas necesidades del mercado con líneas estratégicas de ingeniería de software y desarrollo tecnológico, habilidades avanzadas de programación, uso del diseño de interfaces y experiencia de usuario, así como habilidades estratégicas en el área de negocios e innovación</a:t>
            </a:r>
          </a:p>
        </p:txBody>
      </p:sp>
      <p:sp>
        <p:nvSpPr>
          <p:cNvPr name="TextBox 23" id="23"/>
          <p:cNvSpPr txBox="true"/>
          <p:nvPr/>
        </p:nvSpPr>
        <p:spPr>
          <a:xfrm rot="0">
            <a:off x="2936488" y="5394311"/>
            <a:ext cx="5601372" cy="952500"/>
          </a:xfrm>
          <a:prstGeom prst="rect">
            <a:avLst/>
          </a:prstGeom>
        </p:spPr>
        <p:txBody>
          <a:bodyPr anchor="t" rtlCol="false" tIns="0" lIns="0" bIns="0" rIns="0">
            <a:spAutoFit/>
          </a:bodyPr>
          <a:lstStyle/>
          <a:p>
            <a:pPr>
              <a:lnSpc>
                <a:spcPts val="3450"/>
              </a:lnSpc>
            </a:pPr>
            <a:r>
              <a:rPr lang="en-US" sz="3000">
                <a:solidFill>
                  <a:srgbClr val="FFFFFF"/>
                </a:solidFill>
                <a:latin typeface="Retropix Bold"/>
              </a:rPr>
              <a:t>CONOCIMIENTO DEL PROCESO DE DESARROLLO DE SOFTWARE</a:t>
            </a:r>
          </a:p>
        </p:txBody>
      </p:sp>
      <p:sp>
        <p:nvSpPr>
          <p:cNvPr name="TextBox 24" id="24"/>
          <p:cNvSpPr txBox="true"/>
          <p:nvPr/>
        </p:nvSpPr>
        <p:spPr>
          <a:xfrm rot="0">
            <a:off x="2936488" y="6617313"/>
            <a:ext cx="5601372" cy="603885"/>
          </a:xfrm>
          <a:prstGeom prst="rect">
            <a:avLst/>
          </a:prstGeom>
        </p:spPr>
        <p:txBody>
          <a:bodyPr anchor="t" rtlCol="false" tIns="0" lIns="0" bIns="0" rIns="0">
            <a:spAutoFit/>
          </a:bodyPr>
          <a:lstStyle/>
          <a:p>
            <a:pPr>
              <a:lnSpc>
                <a:spcPts val="4140"/>
              </a:lnSpc>
            </a:pPr>
            <a:r>
              <a:rPr lang="en-US" sz="3600">
                <a:solidFill>
                  <a:srgbClr val="FFFFFF"/>
                </a:solidFill>
                <a:latin typeface="Retropix Bold"/>
              </a:rPr>
              <a:t>HABILIDADES TÉCNICAS</a:t>
            </a:r>
          </a:p>
        </p:txBody>
      </p:sp>
      <p:sp>
        <p:nvSpPr>
          <p:cNvPr name="TextBox 25" id="25"/>
          <p:cNvSpPr txBox="true"/>
          <p:nvPr/>
        </p:nvSpPr>
        <p:spPr>
          <a:xfrm rot="0">
            <a:off x="2960625" y="7693712"/>
            <a:ext cx="5601372" cy="1001395"/>
          </a:xfrm>
          <a:prstGeom prst="rect">
            <a:avLst/>
          </a:prstGeom>
        </p:spPr>
        <p:txBody>
          <a:bodyPr anchor="t" rtlCol="false" tIns="0" lIns="0" bIns="0" rIns="0">
            <a:spAutoFit/>
          </a:bodyPr>
          <a:lstStyle/>
          <a:p>
            <a:pPr>
              <a:lnSpc>
                <a:spcPts val="3680"/>
              </a:lnSpc>
            </a:pPr>
            <a:r>
              <a:rPr lang="en-US" sz="3200">
                <a:solidFill>
                  <a:srgbClr val="FFFFFF"/>
                </a:solidFill>
                <a:latin typeface="Retropix Bold"/>
              </a:rPr>
              <a:t>SOFTSKILLS Y TRABAJO EN EQUIPO</a:t>
            </a:r>
          </a:p>
        </p:txBody>
      </p:sp>
      <p:grpSp>
        <p:nvGrpSpPr>
          <p:cNvPr name="Group 26" id="26"/>
          <p:cNvGrpSpPr/>
          <p:nvPr/>
        </p:nvGrpSpPr>
        <p:grpSpPr>
          <a:xfrm rot="0">
            <a:off x="15577834" y="5451461"/>
            <a:ext cx="1681466" cy="750619"/>
            <a:chOff x="0" y="0"/>
            <a:chExt cx="2241955" cy="1000825"/>
          </a:xfrm>
        </p:grpSpPr>
        <p:sp>
          <p:nvSpPr>
            <p:cNvPr name="AutoShape 27" id="27"/>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28" id="28"/>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01</a:t>
              </a:r>
            </a:p>
          </p:txBody>
        </p:sp>
      </p:grpSp>
      <p:grpSp>
        <p:nvGrpSpPr>
          <p:cNvPr name="Group 29" id="29"/>
          <p:cNvGrpSpPr/>
          <p:nvPr/>
        </p:nvGrpSpPr>
        <p:grpSpPr>
          <a:xfrm rot="0">
            <a:off x="15577834" y="6674463"/>
            <a:ext cx="1681466" cy="750619"/>
            <a:chOff x="0" y="0"/>
            <a:chExt cx="2241955" cy="1000825"/>
          </a:xfrm>
        </p:grpSpPr>
        <p:sp>
          <p:nvSpPr>
            <p:cNvPr name="AutoShape 30" id="30"/>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31" id="31"/>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02</a:t>
              </a:r>
            </a:p>
          </p:txBody>
        </p:sp>
      </p:grpSp>
      <p:grpSp>
        <p:nvGrpSpPr>
          <p:cNvPr name="Group 32" id="32"/>
          <p:cNvGrpSpPr/>
          <p:nvPr/>
        </p:nvGrpSpPr>
        <p:grpSpPr>
          <a:xfrm rot="0">
            <a:off x="15577834" y="7901332"/>
            <a:ext cx="1681466" cy="750619"/>
            <a:chOff x="0" y="0"/>
            <a:chExt cx="2241955" cy="1000825"/>
          </a:xfrm>
        </p:grpSpPr>
        <p:sp>
          <p:nvSpPr>
            <p:cNvPr name="AutoShape 33" id="33"/>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34" id="34"/>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03</a:t>
              </a:r>
            </a:p>
          </p:txBody>
        </p:sp>
      </p:grpSp>
      <p:grpSp>
        <p:nvGrpSpPr>
          <p:cNvPr name="Group 35" id="35"/>
          <p:cNvGrpSpPr/>
          <p:nvPr/>
        </p:nvGrpSpPr>
        <p:grpSpPr>
          <a:xfrm rot="0">
            <a:off x="1028700" y="9049637"/>
            <a:ext cx="1681466" cy="750619"/>
            <a:chOff x="0" y="0"/>
            <a:chExt cx="2241955" cy="1000825"/>
          </a:xfrm>
        </p:grpSpPr>
        <p:sp>
          <p:nvSpPr>
            <p:cNvPr name="AutoShape 36" id="36"/>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37" id="37"/>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04</a:t>
              </a:r>
            </a:p>
          </p:txBody>
        </p:sp>
      </p:grpSp>
      <p:sp>
        <p:nvSpPr>
          <p:cNvPr name="TextBox 38" id="38"/>
          <p:cNvSpPr txBox="true"/>
          <p:nvPr/>
        </p:nvSpPr>
        <p:spPr>
          <a:xfrm rot="0">
            <a:off x="2960625" y="8920122"/>
            <a:ext cx="5601372" cy="952500"/>
          </a:xfrm>
          <a:prstGeom prst="rect">
            <a:avLst/>
          </a:prstGeom>
        </p:spPr>
        <p:txBody>
          <a:bodyPr anchor="t" rtlCol="false" tIns="0" lIns="0" bIns="0" rIns="0">
            <a:spAutoFit/>
          </a:bodyPr>
          <a:lstStyle/>
          <a:p>
            <a:pPr>
              <a:lnSpc>
                <a:spcPts val="3450"/>
              </a:lnSpc>
            </a:pPr>
            <a:r>
              <a:rPr lang="en-US" sz="3000">
                <a:solidFill>
                  <a:srgbClr val="FFFFFF"/>
                </a:solidFill>
                <a:latin typeface="Retropix Bold"/>
              </a:rPr>
              <a:t>INNOVACIÓN Y DISEÑO DE SOLUCIONES</a:t>
            </a:r>
          </a:p>
        </p:txBody>
      </p:sp>
      <p:sp>
        <p:nvSpPr>
          <p:cNvPr name="TextBox 39" id="39"/>
          <p:cNvSpPr txBox="true"/>
          <p:nvPr/>
        </p:nvSpPr>
        <p:spPr>
          <a:xfrm rot="0">
            <a:off x="9560231" y="5394311"/>
            <a:ext cx="5601372" cy="952500"/>
          </a:xfrm>
          <a:prstGeom prst="rect">
            <a:avLst/>
          </a:prstGeom>
        </p:spPr>
        <p:txBody>
          <a:bodyPr anchor="t" rtlCol="false" tIns="0" lIns="0" bIns="0" rIns="0">
            <a:spAutoFit/>
          </a:bodyPr>
          <a:lstStyle/>
          <a:p>
            <a:pPr algn="r">
              <a:lnSpc>
                <a:spcPts val="3450"/>
              </a:lnSpc>
            </a:pPr>
            <a:r>
              <a:rPr lang="en-US" sz="3000">
                <a:solidFill>
                  <a:srgbClr val="FFFFFF"/>
                </a:solidFill>
                <a:latin typeface="Retropix Bold"/>
              </a:rPr>
              <a:t>CONOCIMIENTO DEL PROCESO DE DESARROLLO DE SOFTWARE</a:t>
            </a:r>
          </a:p>
        </p:txBody>
      </p:sp>
      <p:sp>
        <p:nvSpPr>
          <p:cNvPr name="TextBox 40" id="40"/>
          <p:cNvSpPr txBox="true"/>
          <p:nvPr/>
        </p:nvSpPr>
        <p:spPr>
          <a:xfrm rot="0">
            <a:off x="9560231" y="6719255"/>
            <a:ext cx="5601372" cy="603885"/>
          </a:xfrm>
          <a:prstGeom prst="rect">
            <a:avLst/>
          </a:prstGeom>
        </p:spPr>
        <p:txBody>
          <a:bodyPr anchor="t" rtlCol="false" tIns="0" lIns="0" bIns="0" rIns="0">
            <a:spAutoFit/>
          </a:bodyPr>
          <a:lstStyle/>
          <a:p>
            <a:pPr algn="r">
              <a:lnSpc>
                <a:spcPts val="4140"/>
              </a:lnSpc>
            </a:pPr>
            <a:r>
              <a:rPr lang="en-US" sz="3600">
                <a:solidFill>
                  <a:srgbClr val="FFFFFF"/>
                </a:solidFill>
                <a:latin typeface="Retropix Bold"/>
              </a:rPr>
              <a:t>HABILIDADES TÉCNICAS</a:t>
            </a:r>
          </a:p>
        </p:txBody>
      </p:sp>
      <p:sp>
        <p:nvSpPr>
          <p:cNvPr name="TextBox 41" id="41"/>
          <p:cNvSpPr txBox="true"/>
          <p:nvPr/>
        </p:nvSpPr>
        <p:spPr>
          <a:xfrm rot="0">
            <a:off x="9560231" y="7946124"/>
            <a:ext cx="5601372" cy="603885"/>
          </a:xfrm>
          <a:prstGeom prst="rect">
            <a:avLst/>
          </a:prstGeom>
        </p:spPr>
        <p:txBody>
          <a:bodyPr anchor="t" rtlCol="false" tIns="0" lIns="0" bIns="0" rIns="0">
            <a:spAutoFit/>
          </a:bodyPr>
          <a:lstStyle/>
          <a:p>
            <a:pPr algn="r">
              <a:lnSpc>
                <a:spcPts val="4140"/>
              </a:lnSpc>
            </a:pPr>
            <a:r>
              <a:rPr lang="en-US" sz="3600">
                <a:solidFill>
                  <a:srgbClr val="FFFFFF"/>
                </a:solidFill>
                <a:latin typeface="Retropix Bold"/>
              </a:rPr>
              <a:t>DISEÑO DE UI/UX</a:t>
            </a:r>
          </a:p>
        </p:txBody>
      </p:sp>
      <p:grpSp>
        <p:nvGrpSpPr>
          <p:cNvPr name="Group 42" id="42"/>
          <p:cNvGrpSpPr/>
          <p:nvPr/>
        </p:nvGrpSpPr>
        <p:grpSpPr>
          <a:xfrm rot="0">
            <a:off x="15577834" y="9122003"/>
            <a:ext cx="1681466" cy="750619"/>
            <a:chOff x="0" y="0"/>
            <a:chExt cx="2241955" cy="1000825"/>
          </a:xfrm>
        </p:grpSpPr>
        <p:sp>
          <p:nvSpPr>
            <p:cNvPr name="AutoShape 43" id="43"/>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44" id="44"/>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04</a:t>
              </a:r>
            </a:p>
          </p:txBody>
        </p:sp>
      </p:grpSp>
      <p:sp>
        <p:nvSpPr>
          <p:cNvPr name="TextBox 45" id="45"/>
          <p:cNvSpPr txBox="true"/>
          <p:nvPr/>
        </p:nvSpPr>
        <p:spPr>
          <a:xfrm rot="0">
            <a:off x="9560231" y="9121429"/>
            <a:ext cx="5601372" cy="603885"/>
          </a:xfrm>
          <a:prstGeom prst="rect">
            <a:avLst/>
          </a:prstGeom>
        </p:spPr>
        <p:txBody>
          <a:bodyPr anchor="t" rtlCol="false" tIns="0" lIns="0" bIns="0" rIns="0">
            <a:spAutoFit/>
          </a:bodyPr>
          <a:lstStyle/>
          <a:p>
            <a:pPr algn="r">
              <a:lnSpc>
                <a:spcPts val="4140"/>
              </a:lnSpc>
            </a:pPr>
            <a:r>
              <a:rPr lang="en-US" sz="3600">
                <a:solidFill>
                  <a:srgbClr val="FFFFFF"/>
                </a:solidFill>
                <a:latin typeface="Retropix Bold"/>
              </a:rPr>
              <a:t>NEGOCIOS E INNOVACIÓN</a:t>
            </a:r>
          </a:p>
        </p:txBody>
      </p:sp>
      <p:sp>
        <p:nvSpPr>
          <p:cNvPr name="TextBox 46" id="46"/>
          <p:cNvSpPr txBox="true"/>
          <p:nvPr/>
        </p:nvSpPr>
        <p:spPr>
          <a:xfrm rot="0">
            <a:off x="624821" y="604046"/>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66" r="0" b="-9166"/>
            </a:stretch>
          </a:blipFill>
        </p:spPr>
      </p:sp>
      <p:sp>
        <p:nvSpPr>
          <p:cNvPr name="Freeform 3" id="3"/>
          <p:cNvSpPr/>
          <p:nvPr/>
        </p:nvSpPr>
        <p:spPr>
          <a:xfrm flipH="false" flipV="false" rot="0">
            <a:off x="15888308" y="612775"/>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403787"/>
            <a:ext cx="2697474" cy="1854513"/>
          </a:xfrm>
          <a:custGeom>
            <a:avLst/>
            <a:gdLst/>
            <a:ahLst/>
            <a:cxnLst/>
            <a:rect r="r" b="b" t="t" l="l"/>
            <a:pathLst>
              <a:path h="1854513" w="2697474">
                <a:moveTo>
                  <a:pt x="0" y="0"/>
                </a:moveTo>
                <a:lnTo>
                  <a:pt x="2697474" y="0"/>
                </a:lnTo>
                <a:lnTo>
                  <a:pt x="2697474" y="1854513"/>
                </a:lnTo>
                <a:lnTo>
                  <a:pt x="0" y="1854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5323332" y="5985115"/>
            <a:ext cx="7315200" cy="326136"/>
          </a:xfrm>
          <a:custGeom>
            <a:avLst/>
            <a:gdLst/>
            <a:ahLst/>
            <a:cxnLst/>
            <a:rect r="r" b="b" t="t" l="l"/>
            <a:pathLst>
              <a:path h="326136" w="7315200">
                <a:moveTo>
                  <a:pt x="0" y="0"/>
                </a:moveTo>
                <a:lnTo>
                  <a:pt x="7315200" y="0"/>
                </a:lnTo>
                <a:lnTo>
                  <a:pt x="7315200" y="326136"/>
                </a:lnTo>
                <a:lnTo>
                  <a:pt x="0" y="3261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209879" y="974572"/>
            <a:ext cx="5770743"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SIMILITUDES</a:t>
            </a:r>
          </a:p>
        </p:txBody>
      </p:sp>
      <p:sp>
        <p:nvSpPr>
          <p:cNvPr name="TextBox 7" id="7"/>
          <p:cNvSpPr txBox="true"/>
          <p:nvPr/>
        </p:nvSpPr>
        <p:spPr>
          <a:xfrm rot="0">
            <a:off x="1028700" y="9040916"/>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8" id="8"/>
          <p:cNvSpPr txBox="true"/>
          <p:nvPr/>
        </p:nvSpPr>
        <p:spPr>
          <a:xfrm rot="0">
            <a:off x="13475460" y="9040916"/>
            <a:ext cx="3863850"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9" id="9"/>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04</a:t>
            </a:r>
          </a:p>
        </p:txBody>
      </p:sp>
      <p:sp>
        <p:nvSpPr>
          <p:cNvPr name="TextBox 10" id="10"/>
          <p:cNvSpPr txBox="true"/>
          <p:nvPr/>
        </p:nvSpPr>
        <p:spPr>
          <a:xfrm rot="0">
            <a:off x="9931525" y="974572"/>
            <a:ext cx="6150806"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DIFERENCIAS</a:t>
            </a:r>
          </a:p>
        </p:txBody>
      </p:sp>
      <p:sp>
        <p:nvSpPr>
          <p:cNvPr name="Freeform 11" id="11"/>
          <p:cNvSpPr/>
          <p:nvPr/>
        </p:nvSpPr>
        <p:spPr>
          <a:xfrm flipH="false" flipV="false" rot="-10800000">
            <a:off x="17051959" y="6178471"/>
            <a:ext cx="2697474" cy="1854513"/>
          </a:xfrm>
          <a:custGeom>
            <a:avLst/>
            <a:gdLst/>
            <a:ahLst/>
            <a:cxnLst/>
            <a:rect r="r" b="b" t="t" l="l"/>
            <a:pathLst>
              <a:path h="1854513" w="2697474">
                <a:moveTo>
                  <a:pt x="0" y="0"/>
                </a:moveTo>
                <a:lnTo>
                  <a:pt x="2697474" y="0"/>
                </a:lnTo>
                <a:lnTo>
                  <a:pt x="2697474" y="1854513"/>
                </a:lnTo>
                <a:lnTo>
                  <a:pt x="0" y="1854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4749793" y="2932919"/>
            <a:ext cx="1681466" cy="750619"/>
            <a:chOff x="0" y="0"/>
            <a:chExt cx="2241955" cy="1000825"/>
          </a:xfrm>
        </p:grpSpPr>
        <p:sp>
          <p:nvSpPr>
            <p:cNvPr name="AutoShape 13" id="13"/>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14" id="14"/>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01</a:t>
              </a:r>
            </a:p>
          </p:txBody>
        </p:sp>
      </p:grpSp>
      <p:grpSp>
        <p:nvGrpSpPr>
          <p:cNvPr name="Group 15" id="15"/>
          <p:cNvGrpSpPr/>
          <p:nvPr/>
        </p:nvGrpSpPr>
        <p:grpSpPr>
          <a:xfrm rot="0">
            <a:off x="14932343" y="4366742"/>
            <a:ext cx="1681466" cy="750619"/>
            <a:chOff x="0" y="0"/>
            <a:chExt cx="2241955" cy="1000825"/>
          </a:xfrm>
        </p:grpSpPr>
        <p:sp>
          <p:nvSpPr>
            <p:cNvPr name="AutoShape 16" id="16"/>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17" id="17"/>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02</a:t>
              </a:r>
            </a:p>
          </p:txBody>
        </p:sp>
      </p:grpSp>
      <p:grpSp>
        <p:nvGrpSpPr>
          <p:cNvPr name="Group 18" id="18"/>
          <p:cNvGrpSpPr/>
          <p:nvPr/>
        </p:nvGrpSpPr>
        <p:grpSpPr>
          <a:xfrm rot="0">
            <a:off x="14932343" y="5803161"/>
            <a:ext cx="1681466" cy="750619"/>
            <a:chOff x="0" y="0"/>
            <a:chExt cx="2241955" cy="1000825"/>
          </a:xfrm>
        </p:grpSpPr>
        <p:sp>
          <p:nvSpPr>
            <p:cNvPr name="AutoShape 19" id="19"/>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20" id="20"/>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03</a:t>
              </a:r>
            </a:p>
          </p:txBody>
        </p:sp>
      </p:grpSp>
      <p:grpSp>
        <p:nvGrpSpPr>
          <p:cNvPr name="Group 21" id="21"/>
          <p:cNvGrpSpPr/>
          <p:nvPr/>
        </p:nvGrpSpPr>
        <p:grpSpPr>
          <a:xfrm rot="0">
            <a:off x="14932343" y="7239580"/>
            <a:ext cx="1681466" cy="750619"/>
            <a:chOff x="0" y="0"/>
            <a:chExt cx="2241955" cy="1000825"/>
          </a:xfrm>
        </p:grpSpPr>
        <p:sp>
          <p:nvSpPr>
            <p:cNvPr name="AutoShape 22" id="22"/>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23" id="23"/>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04</a:t>
              </a:r>
            </a:p>
          </p:txBody>
        </p:sp>
      </p:grpSp>
      <p:grpSp>
        <p:nvGrpSpPr>
          <p:cNvPr name="Group 24" id="24"/>
          <p:cNvGrpSpPr/>
          <p:nvPr/>
        </p:nvGrpSpPr>
        <p:grpSpPr>
          <a:xfrm rot="0">
            <a:off x="1526173" y="3006548"/>
            <a:ext cx="1681466" cy="750619"/>
            <a:chOff x="0" y="0"/>
            <a:chExt cx="2241955" cy="1000825"/>
          </a:xfrm>
        </p:grpSpPr>
        <p:sp>
          <p:nvSpPr>
            <p:cNvPr name="AutoShape 25" id="25"/>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26" id="26"/>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01</a:t>
              </a:r>
            </a:p>
          </p:txBody>
        </p:sp>
      </p:grpSp>
      <p:grpSp>
        <p:nvGrpSpPr>
          <p:cNvPr name="Group 27" id="27"/>
          <p:cNvGrpSpPr/>
          <p:nvPr/>
        </p:nvGrpSpPr>
        <p:grpSpPr>
          <a:xfrm rot="0">
            <a:off x="1526173" y="4829858"/>
            <a:ext cx="1681466" cy="750619"/>
            <a:chOff x="0" y="0"/>
            <a:chExt cx="2241955" cy="1000825"/>
          </a:xfrm>
        </p:grpSpPr>
        <p:sp>
          <p:nvSpPr>
            <p:cNvPr name="AutoShape 28" id="28"/>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29" id="29"/>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02</a:t>
              </a:r>
            </a:p>
          </p:txBody>
        </p:sp>
      </p:grpSp>
      <p:grpSp>
        <p:nvGrpSpPr>
          <p:cNvPr name="Group 30" id="30"/>
          <p:cNvGrpSpPr/>
          <p:nvPr/>
        </p:nvGrpSpPr>
        <p:grpSpPr>
          <a:xfrm rot="0">
            <a:off x="1526173" y="6653168"/>
            <a:ext cx="1681466" cy="750619"/>
            <a:chOff x="0" y="0"/>
            <a:chExt cx="2241955" cy="1000825"/>
          </a:xfrm>
        </p:grpSpPr>
        <p:sp>
          <p:nvSpPr>
            <p:cNvPr name="AutoShape 31" id="31"/>
            <p:cNvSpPr/>
            <p:nvPr/>
          </p:nvSpPr>
          <p:spPr>
            <a:xfrm>
              <a:off x="0" y="994475"/>
              <a:ext cx="2241955" cy="0"/>
            </a:xfrm>
            <a:prstGeom prst="line">
              <a:avLst/>
            </a:prstGeom>
            <a:ln cap="flat" w="12700">
              <a:solidFill>
                <a:srgbClr val="FFFFFF"/>
              </a:solidFill>
              <a:prstDash val="solid"/>
              <a:headEnd type="none" len="sm" w="sm"/>
              <a:tailEnd type="none" len="sm" w="sm"/>
            </a:ln>
          </p:spPr>
        </p:sp>
        <p:sp>
          <p:nvSpPr>
            <p:cNvPr name="TextBox 32" id="32"/>
            <p:cNvSpPr txBox="true"/>
            <p:nvPr/>
          </p:nvSpPr>
          <p:spPr>
            <a:xfrm rot="0">
              <a:off x="362714" y="-66675"/>
              <a:ext cx="1516527" cy="915035"/>
            </a:xfrm>
            <a:prstGeom prst="rect">
              <a:avLst/>
            </a:prstGeom>
          </p:spPr>
          <p:txBody>
            <a:bodyPr anchor="t" rtlCol="false" tIns="0" lIns="0" bIns="0" rIns="0">
              <a:spAutoFit/>
            </a:bodyPr>
            <a:lstStyle/>
            <a:p>
              <a:pPr algn="ctr">
                <a:lnSpc>
                  <a:spcPts val="4830"/>
                </a:lnSpc>
              </a:pPr>
              <a:r>
                <a:rPr lang="en-US" sz="4200">
                  <a:solidFill>
                    <a:srgbClr val="87DDEB"/>
                  </a:solidFill>
                  <a:latin typeface="Retropix Bold"/>
                </a:rPr>
                <a:t>03</a:t>
              </a:r>
            </a:p>
          </p:txBody>
        </p:sp>
      </p:grpSp>
      <p:sp>
        <p:nvSpPr>
          <p:cNvPr name="TextBox 33" id="33"/>
          <p:cNvSpPr txBox="true"/>
          <p:nvPr/>
        </p:nvSpPr>
        <p:spPr>
          <a:xfrm rot="0">
            <a:off x="3647230" y="2739872"/>
            <a:ext cx="4537195" cy="1626870"/>
          </a:xfrm>
          <a:prstGeom prst="rect">
            <a:avLst/>
          </a:prstGeom>
        </p:spPr>
        <p:txBody>
          <a:bodyPr anchor="t" rtlCol="false" tIns="0" lIns="0" bIns="0" rIns="0">
            <a:spAutoFit/>
          </a:bodyPr>
          <a:lstStyle/>
          <a:p>
            <a:pPr>
              <a:lnSpc>
                <a:spcPts val="3105"/>
              </a:lnSpc>
            </a:pPr>
            <a:r>
              <a:rPr lang="en-US" sz="2700">
                <a:solidFill>
                  <a:srgbClr val="FFFFFF"/>
                </a:solidFill>
                <a:latin typeface="Retropix Bold"/>
              </a:rPr>
              <a:t>BUSCAN LA ADQUISICIÓN DE CONOCIMIENTOS PROFESIONALES DE DESARROLLO DE SOFTWARE</a:t>
            </a:r>
          </a:p>
        </p:txBody>
      </p:sp>
      <p:sp>
        <p:nvSpPr>
          <p:cNvPr name="TextBox 34" id="34"/>
          <p:cNvSpPr txBox="true"/>
          <p:nvPr/>
        </p:nvSpPr>
        <p:spPr>
          <a:xfrm rot="0">
            <a:off x="3647230" y="4858916"/>
            <a:ext cx="4333392" cy="845820"/>
          </a:xfrm>
          <a:prstGeom prst="rect">
            <a:avLst/>
          </a:prstGeom>
        </p:spPr>
        <p:txBody>
          <a:bodyPr anchor="t" rtlCol="false" tIns="0" lIns="0" bIns="0" rIns="0">
            <a:spAutoFit/>
          </a:bodyPr>
          <a:lstStyle/>
          <a:p>
            <a:pPr>
              <a:lnSpc>
                <a:spcPts val="3105"/>
              </a:lnSpc>
            </a:pPr>
            <a:r>
              <a:rPr lang="en-US" sz="2700">
                <a:solidFill>
                  <a:srgbClr val="FFFFFF"/>
                </a:solidFill>
                <a:latin typeface="Retropix Bold"/>
              </a:rPr>
              <a:t>BUSCAN LA ADQUISICIÓN DE CONOCIMIENTOS TÉCNICOS</a:t>
            </a:r>
          </a:p>
        </p:txBody>
      </p:sp>
      <p:sp>
        <p:nvSpPr>
          <p:cNvPr name="TextBox 35" id="35"/>
          <p:cNvSpPr txBox="true"/>
          <p:nvPr/>
        </p:nvSpPr>
        <p:spPr>
          <a:xfrm rot="0">
            <a:off x="3647230" y="6613035"/>
            <a:ext cx="4333392" cy="845820"/>
          </a:xfrm>
          <a:prstGeom prst="rect">
            <a:avLst/>
          </a:prstGeom>
        </p:spPr>
        <p:txBody>
          <a:bodyPr anchor="t" rtlCol="false" tIns="0" lIns="0" bIns="0" rIns="0">
            <a:spAutoFit/>
          </a:bodyPr>
          <a:lstStyle/>
          <a:p>
            <a:pPr>
              <a:lnSpc>
                <a:spcPts val="3105"/>
              </a:lnSpc>
            </a:pPr>
            <a:r>
              <a:rPr lang="en-US" sz="2700">
                <a:solidFill>
                  <a:srgbClr val="FFFFFF"/>
                </a:solidFill>
                <a:latin typeface="Retropix Bold"/>
              </a:rPr>
              <a:t>BUSCAN FOMENTAR LA INNOVACIÓN DE SOFTWARE</a:t>
            </a:r>
          </a:p>
        </p:txBody>
      </p:sp>
      <p:sp>
        <p:nvSpPr>
          <p:cNvPr name="TextBox 36" id="36"/>
          <p:cNvSpPr txBox="true"/>
          <p:nvPr/>
        </p:nvSpPr>
        <p:spPr>
          <a:xfrm rot="0">
            <a:off x="9144000" y="2739872"/>
            <a:ext cx="5324720" cy="1236345"/>
          </a:xfrm>
          <a:prstGeom prst="rect">
            <a:avLst/>
          </a:prstGeom>
        </p:spPr>
        <p:txBody>
          <a:bodyPr anchor="t" rtlCol="false" tIns="0" lIns="0" bIns="0" rIns="0">
            <a:spAutoFit/>
          </a:bodyPr>
          <a:lstStyle/>
          <a:p>
            <a:pPr algn="r">
              <a:lnSpc>
                <a:spcPts val="3105"/>
              </a:lnSpc>
            </a:pPr>
            <a:r>
              <a:rPr lang="en-US" sz="2700">
                <a:solidFill>
                  <a:srgbClr val="FFFFFF"/>
                </a:solidFill>
                <a:latin typeface="Retropix Bold"/>
              </a:rPr>
              <a:t>EL DESARROLLO DE SOFTSKILLS ES OBJETIVO DE LA UADY, PERO NO DE LA UNIVERSIDAD MODELO</a:t>
            </a:r>
          </a:p>
        </p:txBody>
      </p:sp>
      <p:sp>
        <p:nvSpPr>
          <p:cNvPr name="TextBox 37" id="37"/>
          <p:cNvSpPr txBox="true"/>
          <p:nvPr/>
        </p:nvSpPr>
        <p:spPr>
          <a:xfrm rot="0">
            <a:off x="9375811" y="4271541"/>
            <a:ext cx="5324720" cy="845820"/>
          </a:xfrm>
          <a:prstGeom prst="rect">
            <a:avLst/>
          </a:prstGeom>
        </p:spPr>
        <p:txBody>
          <a:bodyPr anchor="t" rtlCol="false" tIns="0" lIns="0" bIns="0" rIns="0">
            <a:spAutoFit/>
          </a:bodyPr>
          <a:lstStyle/>
          <a:p>
            <a:pPr algn="r">
              <a:lnSpc>
                <a:spcPts val="3105"/>
              </a:lnSpc>
            </a:pPr>
            <a:r>
              <a:rPr lang="en-US" sz="2700">
                <a:solidFill>
                  <a:srgbClr val="FFFFFF"/>
                </a:solidFill>
                <a:latin typeface="Retropix Bold"/>
              </a:rPr>
              <a:t>LA UNIVERSIDAD MODELO DA MÁS ENFÁSIS EN EL UI &amp; UX </a:t>
            </a:r>
          </a:p>
        </p:txBody>
      </p:sp>
      <p:sp>
        <p:nvSpPr>
          <p:cNvPr name="TextBox 38" id="38"/>
          <p:cNvSpPr txBox="true"/>
          <p:nvPr/>
        </p:nvSpPr>
        <p:spPr>
          <a:xfrm rot="0">
            <a:off x="9375811" y="5506198"/>
            <a:ext cx="5324720" cy="1236345"/>
          </a:xfrm>
          <a:prstGeom prst="rect">
            <a:avLst/>
          </a:prstGeom>
        </p:spPr>
        <p:txBody>
          <a:bodyPr anchor="t" rtlCol="false" tIns="0" lIns="0" bIns="0" rIns="0">
            <a:spAutoFit/>
          </a:bodyPr>
          <a:lstStyle/>
          <a:p>
            <a:pPr algn="r">
              <a:lnSpc>
                <a:spcPts val="3105"/>
              </a:lnSpc>
            </a:pPr>
            <a:r>
              <a:rPr lang="en-US" sz="2700">
                <a:solidFill>
                  <a:srgbClr val="FFFFFF"/>
                </a:solidFill>
                <a:latin typeface="Retropix Bold"/>
              </a:rPr>
              <a:t>LOS OBJETIVOS DE LA UADY ESTAS MEJOR DESCRITOS Y SON CONCRETOS.</a:t>
            </a:r>
          </a:p>
        </p:txBody>
      </p:sp>
      <p:sp>
        <p:nvSpPr>
          <p:cNvPr name="TextBox 39" id="39"/>
          <p:cNvSpPr txBox="true"/>
          <p:nvPr/>
        </p:nvSpPr>
        <p:spPr>
          <a:xfrm rot="0">
            <a:off x="9375811" y="7133068"/>
            <a:ext cx="5324720" cy="2407920"/>
          </a:xfrm>
          <a:prstGeom prst="rect">
            <a:avLst/>
          </a:prstGeom>
        </p:spPr>
        <p:txBody>
          <a:bodyPr anchor="t" rtlCol="false" tIns="0" lIns="0" bIns="0" rIns="0">
            <a:spAutoFit/>
          </a:bodyPr>
          <a:lstStyle/>
          <a:p>
            <a:pPr algn="r">
              <a:lnSpc>
                <a:spcPts val="3105"/>
              </a:lnSpc>
            </a:pPr>
            <a:r>
              <a:rPr lang="en-US" sz="2700">
                <a:solidFill>
                  <a:srgbClr val="FFFFFF"/>
                </a:solidFill>
                <a:latin typeface="Retropix Bold"/>
              </a:rPr>
              <a:t>LA CONCORDANCIA ENTRE LOS OBJETIVOS DEL PLAN DE ESTUDIOS Y LA MALLA CURRICULAR ES MAYOR EN LA UADY QUE EN LA UNIVERSIDAD MODELO.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3024027" y="4710960"/>
            <a:ext cx="8810993" cy="865079"/>
          </a:xfrm>
          <a:custGeom>
            <a:avLst/>
            <a:gdLst/>
            <a:ahLst/>
            <a:cxnLst/>
            <a:rect r="r" b="b" t="t" l="l"/>
            <a:pathLst>
              <a:path h="865079" w="8810993">
                <a:moveTo>
                  <a:pt x="0" y="865080"/>
                </a:moveTo>
                <a:lnTo>
                  <a:pt x="8810993" y="865080"/>
                </a:lnTo>
                <a:lnTo>
                  <a:pt x="8810993" y="0"/>
                </a:lnTo>
                <a:lnTo>
                  <a:pt x="0" y="0"/>
                </a:lnTo>
                <a:lnTo>
                  <a:pt x="0" y="8650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7724392" y="1376550"/>
            <a:ext cx="1251320" cy="0"/>
          </a:xfrm>
          <a:prstGeom prst="line">
            <a:avLst/>
          </a:prstGeom>
          <a:ln cap="flat" w="28575">
            <a:solidFill>
              <a:srgbClr val="87DDEB"/>
            </a:solidFill>
            <a:prstDash val="solid"/>
            <a:headEnd type="none" len="sm" w="sm"/>
            <a:tailEnd type="none" len="sm" w="sm"/>
          </a:ln>
        </p:spPr>
      </p:sp>
      <p:sp>
        <p:nvSpPr>
          <p:cNvPr name="AutoShape 5" id="5"/>
          <p:cNvSpPr/>
          <p:nvPr/>
        </p:nvSpPr>
        <p:spPr>
          <a:xfrm>
            <a:off x="7767961" y="4257783"/>
            <a:ext cx="1987592" cy="0"/>
          </a:xfrm>
          <a:prstGeom prst="line">
            <a:avLst/>
          </a:prstGeom>
          <a:ln cap="flat" w="28575">
            <a:solidFill>
              <a:srgbClr val="87DDEB"/>
            </a:solidFill>
            <a:prstDash val="solid"/>
            <a:headEnd type="none" len="sm" w="sm"/>
            <a:tailEnd type="none" len="sm" w="sm"/>
          </a:ln>
        </p:spPr>
      </p:sp>
      <p:grpSp>
        <p:nvGrpSpPr>
          <p:cNvPr name="Group 6" id="6"/>
          <p:cNvGrpSpPr/>
          <p:nvPr/>
        </p:nvGrpSpPr>
        <p:grpSpPr>
          <a:xfrm rot="0">
            <a:off x="8643113" y="1118801"/>
            <a:ext cx="4255848" cy="544073"/>
            <a:chOff x="0" y="0"/>
            <a:chExt cx="1120882" cy="143295"/>
          </a:xfrm>
        </p:grpSpPr>
        <p:sp>
          <p:nvSpPr>
            <p:cNvPr name="Freeform 7" id="7"/>
            <p:cNvSpPr/>
            <p:nvPr/>
          </p:nvSpPr>
          <p:spPr>
            <a:xfrm flipH="false" flipV="false" rot="0">
              <a:off x="0" y="0"/>
              <a:ext cx="1120882" cy="143295"/>
            </a:xfrm>
            <a:custGeom>
              <a:avLst/>
              <a:gdLst/>
              <a:ahLst/>
              <a:cxnLst/>
              <a:rect r="r" b="b" t="t" l="l"/>
              <a:pathLst>
                <a:path h="143295" w="1120882">
                  <a:moveTo>
                    <a:pt x="71647" y="0"/>
                  </a:moveTo>
                  <a:lnTo>
                    <a:pt x="1049234" y="0"/>
                  </a:lnTo>
                  <a:cubicBezTo>
                    <a:pt x="1088804" y="0"/>
                    <a:pt x="1120882" y="32078"/>
                    <a:pt x="1120882" y="71647"/>
                  </a:cubicBezTo>
                  <a:lnTo>
                    <a:pt x="1120882" y="71647"/>
                  </a:lnTo>
                  <a:cubicBezTo>
                    <a:pt x="1120882" y="90650"/>
                    <a:pt x="1113333" y="108873"/>
                    <a:pt x="1099897" y="122310"/>
                  </a:cubicBezTo>
                  <a:cubicBezTo>
                    <a:pt x="1086460" y="135746"/>
                    <a:pt x="1068236" y="143295"/>
                    <a:pt x="1049234" y="143295"/>
                  </a:cubicBezTo>
                  <a:lnTo>
                    <a:pt x="71647" y="143295"/>
                  </a:lnTo>
                  <a:cubicBezTo>
                    <a:pt x="52645" y="143295"/>
                    <a:pt x="34422" y="135746"/>
                    <a:pt x="20985" y="122310"/>
                  </a:cubicBezTo>
                  <a:cubicBezTo>
                    <a:pt x="7549" y="108873"/>
                    <a:pt x="0" y="90650"/>
                    <a:pt x="0" y="71647"/>
                  </a:cubicBezTo>
                  <a:lnTo>
                    <a:pt x="0" y="71647"/>
                  </a:lnTo>
                  <a:cubicBezTo>
                    <a:pt x="0" y="52645"/>
                    <a:pt x="7549" y="34422"/>
                    <a:pt x="20985" y="20985"/>
                  </a:cubicBezTo>
                  <a:cubicBezTo>
                    <a:pt x="34422" y="7549"/>
                    <a:pt x="52645" y="0"/>
                    <a:pt x="71647" y="0"/>
                  </a:cubicBezTo>
                  <a:close/>
                </a:path>
              </a:pathLst>
            </a:custGeom>
            <a:solidFill>
              <a:srgbClr val="87DD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9257328" y="4001787"/>
            <a:ext cx="4255848" cy="540567"/>
            <a:chOff x="0" y="0"/>
            <a:chExt cx="1120882" cy="142372"/>
          </a:xfrm>
        </p:grpSpPr>
        <p:sp>
          <p:nvSpPr>
            <p:cNvPr name="Freeform 10" id="10"/>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2" id="12"/>
          <p:cNvSpPr/>
          <p:nvPr/>
        </p:nvSpPr>
        <p:spPr>
          <a:xfrm flipH="false" flipV="false" rot="-5400000">
            <a:off x="2400575" y="7018059"/>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5400000">
            <a:off x="2868694" y="1093259"/>
            <a:ext cx="4439630" cy="2253112"/>
          </a:xfrm>
          <a:custGeom>
            <a:avLst/>
            <a:gdLst/>
            <a:ahLst/>
            <a:cxnLst/>
            <a:rect r="r" b="b" t="t" l="l"/>
            <a:pathLst>
              <a:path h="2253112" w="4439630">
                <a:moveTo>
                  <a:pt x="4439631" y="0"/>
                </a:moveTo>
                <a:lnTo>
                  <a:pt x="0" y="0"/>
                </a:lnTo>
                <a:lnTo>
                  <a:pt x="0" y="2253112"/>
                </a:lnTo>
                <a:lnTo>
                  <a:pt x="4439631" y="2253112"/>
                </a:lnTo>
                <a:lnTo>
                  <a:pt x="44396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82275" y="8744268"/>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5" id="15"/>
          <p:cNvSpPr txBox="true"/>
          <p:nvPr/>
        </p:nvSpPr>
        <p:spPr>
          <a:xfrm rot="0">
            <a:off x="9251978" y="1184145"/>
            <a:ext cx="3038119"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1. ENTORNO SOCIAL </a:t>
            </a:r>
          </a:p>
        </p:txBody>
      </p:sp>
      <p:sp>
        <p:nvSpPr>
          <p:cNvPr name="TextBox 16" id="16"/>
          <p:cNvSpPr txBox="true"/>
          <p:nvPr/>
        </p:nvSpPr>
        <p:spPr>
          <a:xfrm rot="0">
            <a:off x="9866193" y="4065378"/>
            <a:ext cx="3038119"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2. MATEMÁTICAS</a:t>
            </a:r>
          </a:p>
        </p:txBody>
      </p:sp>
      <p:sp>
        <p:nvSpPr>
          <p:cNvPr name="TextBox 17" id="17"/>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05</a:t>
            </a:r>
          </a:p>
        </p:txBody>
      </p:sp>
      <p:grpSp>
        <p:nvGrpSpPr>
          <p:cNvPr name="Group 18" id="18"/>
          <p:cNvGrpSpPr/>
          <p:nvPr/>
        </p:nvGrpSpPr>
        <p:grpSpPr>
          <a:xfrm rot="0">
            <a:off x="482275" y="3091009"/>
            <a:ext cx="5450867" cy="4104982"/>
            <a:chOff x="0" y="0"/>
            <a:chExt cx="7267823" cy="5473309"/>
          </a:xfrm>
        </p:grpSpPr>
        <p:sp>
          <p:nvSpPr>
            <p:cNvPr name="TextBox 19" id="19"/>
            <p:cNvSpPr txBox="true"/>
            <p:nvPr/>
          </p:nvSpPr>
          <p:spPr>
            <a:xfrm rot="0">
              <a:off x="70636" y="-104775"/>
              <a:ext cx="7197187" cy="2908090"/>
            </a:xfrm>
            <a:prstGeom prst="rect">
              <a:avLst/>
            </a:prstGeom>
          </p:spPr>
          <p:txBody>
            <a:bodyPr anchor="t" rtlCol="false" tIns="0" lIns="0" bIns="0" rIns="0">
              <a:spAutoFit/>
            </a:bodyPr>
            <a:lstStyle/>
            <a:p>
              <a:pPr>
                <a:lnSpc>
                  <a:spcPts val="8165"/>
                </a:lnSpc>
              </a:pPr>
              <a:r>
                <a:rPr lang="en-US" sz="7100">
                  <a:solidFill>
                    <a:srgbClr val="FFFFFF"/>
                  </a:solidFill>
                  <a:latin typeface="Retropix Bold"/>
                </a:rPr>
                <a:t>MALLA CURRICULAR </a:t>
              </a:r>
            </a:p>
          </p:txBody>
        </p:sp>
        <p:sp>
          <p:nvSpPr>
            <p:cNvPr name="TextBox 20" id="20"/>
            <p:cNvSpPr txBox="true"/>
            <p:nvPr/>
          </p:nvSpPr>
          <p:spPr>
            <a:xfrm rot="0">
              <a:off x="0" y="2565219"/>
              <a:ext cx="7197187" cy="2908090"/>
            </a:xfrm>
            <a:prstGeom prst="rect">
              <a:avLst/>
            </a:prstGeom>
          </p:spPr>
          <p:txBody>
            <a:bodyPr anchor="t" rtlCol="false" tIns="0" lIns="0" bIns="0" rIns="0">
              <a:spAutoFit/>
            </a:bodyPr>
            <a:lstStyle/>
            <a:p>
              <a:pPr>
                <a:lnSpc>
                  <a:spcPts val="8165"/>
                </a:lnSpc>
              </a:pPr>
              <a:r>
                <a:rPr lang="en-US" sz="7100">
                  <a:solidFill>
                    <a:srgbClr val="87DDEB"/>
                  </a:solidFill>
                  <a:latin typeface="Retropix Bold"/>
                </a:rPr>
                <a:t>EN BASE AL ANIEI</a:t>
              </a:r>
            </a:p>
          </p:txBody>
        </p:sp>
      </p:grpSp>
      <p:sp>
        <p:nvSpPr>
          <p:cNvPr name="TextBox 21" id="21"/>
          <p:cNvSpPr txBox="true"/>
          <p:nvPr/>
        </p:nvSpPr>
        <p:spPr>
          <a:xfrm rot="0">
            <a:off x="8190564" y="1871363"/>
            <a:ext cx="9416796" cy="175894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Lato"/>
              </a:rPr>
              <a:t>En el entorno social, la más se apega con precisión a lo dicho por ANIEI y donde se incluyen tópicos de administración, economía, contabilidad, derecho, sociología y psicología es la UADY, aunque la universidad Modelo cuenta con más materias que desarrollan este punto, supera por mucho a lo estimado, lo cual es un error grave al seguir las especificaciones de ANIEI. </a:t>
            </a:r>
          </a:p>
        </p:txBody>
      </p:sp>
      <p:sp>
        <p:nvSpPr>
          <p:cNvPr name="AutoShape 22" id="22"/>
          <p:cNvSpPr/>
          <p:nvPr/>
        </p:nvSpPr>
        <p:spPr>
          <a:xfrm>
            <a:off x="7197315" y="7194163"/>
            <a:ext cx="1987592" cy="0"/>
          </a:xfrm>
          <a:prstGeom prst="line">
            <a:avLst/>
          </a:prstGeom>
          <a:ln cap="flat" w="28575">
            <a:solidFill>
              <a:srgbClr val="87DDEB"/>
            </a:solidFill>
            <a:prstDash val="solid"/>
            <a:headEnd type="none" len="sm" w="sm"/>
            <a:tailEnd type="none" len="sm" w="sm"/>
          </a:ln>
        </p:spPr>
      </p:sp>
      <p:grpSp>
        <p:nvGrpSpPr>
          <p:cNvPr name="Group 23" id="23"/>
          <p:cNvGrpSpPr/>
          <p:nvPr/>
        </p:nvGrpSpPr>
        <p:grpSpPr>
          <a:xfrm rot="0">
            <a:off x="8686683" y="6938167"/>
            <a:ext cx="6345420" cy="540567"/>
            <a:chOff x="0" y="0"/>
            <a:chExt cx="1671222" cy="142372"/>
          </a:xfrm>
        </p:grpSpPr>
        <p:sp>
          <p:nvSpPr>
            <p:cNvPr name="Freeform 24" id="24"/>
            <p:cNvSpPr/>
            <p:nvPr/>
          </p:nvSpPr>
          <p:spPr>
            <a:xfrm flipH="false" flipV="false" rot="0">
              <a:off x="0" y="0"/>
              <a:ext cx="1671222" cy="142372"/>
            </a:xfrm>
            <a:custGeom>
              <a:avLst/>
              <a:gdLst/>
              <a:ahLst/>
              <a:cxnLst/>
              <a:rect r="r" b="b" t="t" l="l"/>
              <a:pathLst>
                <a:path h="142372" w="1671222">
                  <a:moveTo>
                    <a:pt x="62224" y="0"/>
                  </a:moveTo>
                  <a:lnTo>
                    <a:pt x="1608998" y="0"/>
                  </a:lnTo>
                  <a:cubicBezTo>
                    <a:pt x="1625500" y="0"/>
                    <a:pt x="1641327" y="6556"/>
                    <a:pt x="1652997" y="18225"/>
                  </a:cubicBezTo>
                  <a:cubicBezTo>
                    <a:pt x="1664666" y="29894"/>
                    <a:pt x="1671222" y="45721"/>
                    <a:pt x="1671222" y="62224"/>
                  </a:cubicBezTo>
                  <a:lnTo>
                    <a:pt x="1671222" y="80147"/>
                  </a:lnTo>
                  <a:cubicBezTo>
                    <a:pt x="1671222" y="114513"/>
                    <a:pt x="1643363" y="142372"/>
                    <a:pt x="1608998" y="142372"/>
                  </a:cubicBezTo>
                  <a:lnTo>
                    <a:pt x="62224" y="142372"/>
                  </a:lnTo>
                  <a:cubicBezTo>
                    <a:pt x="45721" y="142372"/>
                    <a:pt x="29894" y="135816"/>
                    <a:pt x="18225" y="124147"/>
                  </a:cubicBezTo>
                  <a:cubicBezTo>
                    <a:pt x="6556" y="112477"/>
                    <a:pt x="0" y="96650"/>
                    <a:pt x="0" y="80147"/>
                  </a:cubicBezTo>
                  <a:lnTo>
                    <a:pt x="0" y="62224"/>
                  </a:lnTo>
                  <a:cubicBezTo>
                    <a:pt x="0" y="45721"/>
                    <a:pt x="6556" y="29894"/>
                    <a:pt x="18225" y="18225"/>
                  </a:cubicBezTo>
                  <a:cubicBezTo>
                    <a:pt x="29894" y="6556"/>
                    <a:pt x="45721" y="0"/>
                    <a:pt x="62224" y="0"/>
                  </a:cubicBezTo>
                  <a:close/>
                </a:path>
              </a:pathLst>
            </a:custGeom>
            <a:solidFill>
              <a:srgbClr val="87DDEB"/>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26" id="26"/>
          <p:cNvSpPr txBox="true"/>
          <p:nvPr/>
        </p:nvSpPr>
        <p:spPr>
          <a:xfrm rot="0">
            <a:off x="8934100" y="7001758"/>
            <a:ext cx="5850586"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3. ARQUITECTURA DE COMPUTADORAS</a:t>
            </a:r>
          </a:p>
        </p:txBody>
      </p:sp>
      <p:sp>
        <p:nvSpPr>
          <p:cNvPr name="TextBox 27" id="27"/>
          <p:cNvSpPr txBox="true"/>
          <p:nvPr/>
        </p:nvSpPr>
        <p:spPr>
          <a:xfrm rot="0">
            <a:off x="7862063" y="4866204"/>
            <a:ext cx="9614918" cy="175894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Lato"/>
              </a:rPr>
              <a:t>En el área de matemáticas, la más se apega con precisión a lo dicho por ANIEI y donde mejor se desarrollan habilidades de abstracción, expresión de formalismos y conocimientos específicos fundamentales para la informática y la computación es la universidad Modelo, ya que la UADY cuenta con más materias que desarrollan este punto y supera a lo estimado según las especificaciones de ANIEI. </a:t>
            </a:r>
          </a:p>
        </p:txBody>
      </p:sp>
      <p:sp>
        <p:nvSpPr>
          <p:cNvPr name="TextBox 28" id="28"/>
          <p:cNvSpPr txBox="true"/>
          <p:nvPr/>
        </p:nvSpPr>
        <p:spPr>
          <a:xfrm rot="0">
            <a:off x="7767961" y="7659147"/>
            <a:ext cx="9614918" cy="175894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Lato"/>
              </a:rPr>
              <a:t>En el área de Arquitectura de Computadoras, la más cercana a lo establecido por ANIEI y donde se desarrolla teoría, técnicas, tecnologías y métodos para comprender el funcionamiento de los sistemas digitales y las computadoras no es ninguna, en este caso especial ninguna de las dos universidades se acerca al porcentaje ya que las dos están muy alejadas pero la universidad con la menor diferencia es la UADY. </a:t>
            </a:r>
          </a:p>
        </p:txBody>
      </p:sp>
      <p:grpSp>
        <p:nvGrpSpPr>
          <p:cNvPr name="Group 29" id="29"/>
          <p:cNvGrpSpPr>
            <a:grpSpLocks noChangeAspect="true"/>
          </p:cNvGrpSpPr>
          <p:nvPr/>
        </p:nvGrpSpPr>
        <p:grpSpPr>
          <a:xfrm rot="0">
            <a:off x="3961953" y="7488729"/>
            <a:ext cx="2147419" cy="2147410"/>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31" id="31"/>
          <p:cNvGrpSpPr>
            <a:grpSpLocks noChangeAspect="true"/>
          </p:cNvGrpSpPr>
          <p:nvPr/>
        </p:nvGrpSpPr>
        <p:grpSpPr>
          <a:xfrm rot="0">
            <a:off x="4353243" y="230897"/>
            <a:ext cx="2319891" cy="2319882"/>
            <a:chOff x="0" y="0"/>
            <a:chExt cx="6350000" cy="6349975"/>
          </a:xfrm>
        </p:grpSpPr>
        <p:sp>
          <p:nvSpPr>
            <p:cNvPr name="Freeform 32" id="3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6781683" y="4360520"/>
            <a:ext cx="8520297" cy="836538"/>
          </a:xfrm>
          <a:custGeom>
            <a:avLst/>
            <a:gdLst/>
            <a:ahLst/>
            <a:cxnLst/>
            <a:rect r="r" b="b" t="t" l="l"/>
            <a:pathLst>
              <a:path h="836538" w="8520297">
                <a:moveTo>
                  <a:pt x="0" y="836538"/>
                </a:moveTo>
                <a:lnTo>
                  <a:pt x="8520297" y="836538"/>
                </a:lnTo>
                <a:lnTo>
                  <a:pt x="8520297" y="0"/>
                </a:lnTo>
                <a:lnTo>
                  <a:pt x="0" y="0"/>
                </a:lnTo>
                <a:lnTo>
                  <a:pt x="0" y="8365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0134812" y="1066482"/>
            <a:ext cx="1210036" cy="0"/>
          </a:xfrm>
          <a:prstGeom prst="line">
            <a:avLst/>
          </a:prstGeom>
          <a:ln cap="flat" w="28575">
            <a:solidFill>
              <a:srgbClr val="87DDEB"/>
            </a:solidFill>
            <a:prstDash val="solid"/>
            <a:headEnd type="none" len="sm" w="sm"/>
            <a:tailEnd type="none" len="sm" w="sm"/>
          </a:ln>
        </p:spPr>
      </p:sp>
      <p:sp>
        <p:nvSpPr>
          <p:cNvPr name="AutoShape 5" id="5"/>
          <p:cNvSpPr/>
          <p:nvPr/>
        </p:nvSpPr>
        <p:spPr>
          <a:xfrm>
            <a:off x="9422831" y="3555969"/>
            <a:ext cx="1922016" cy="0"/>
          </a:xfrm>
          <a:prstGeom prst="line">
            <a:avLst/>
          </a:prstGeom>
          <a:ln cap="flat" w="28575">
            <a:solidFill>
              <a:srgbClr val="87DDEB"/>
            </a:solidFill>
            <a:prstDash val="solid"/>
            <a:headEnd type="none" len="sm" w="sm"/>
            <a:tailEnd type="none" len="sm" w="sm"/>
          </a:ln>
        </p:spPr>
      </p:sp>
      <p:grpSp>
        <p:nvGrpSpPr>
          <p:cNvPr name="Group 6" id="6"/>
          <p:cNvGrpSpPr/>
          <p:nvPr/>
        </p:nvGrpSpPr>
        <p:grpSpPr>
          <a:xfrm rot="0">
            <a:off x="7937146" y="835316"/>
            <a:ext cx="2413709" cy="526123"/>
            <a:chOff x="0" y="0"/>
            <a:chExt cx="657399" cy="143295"/>
          </a:xfrm>
        </p:grpSpPr>
        <p:sp>
          <p:nvSpPr>
            <p:cNvPr name="Freeform 7" id="7"/>
            <p:cNvSpPr/>
            <p:nvPr/>
          </p:nvSpPr>
          <p:spPr>
            <a:xfrm flipH="false" flipV="false" rot="0">
              <a:off x="0" y="0"/>
              <a:ext cx="657399" cy="143295"/>
            </a:xfrm>
            <a:custGeom>
              <a:avLst/>
              <a:gdLst/>
              <a:ahLst/>
              <a:cxnLst/>
              <a:rect r="r" b="b" t="t" l="l"/>
              <a:pathLst>
                <a:path h="143295" w="657399">
                  <a:moveTo>
                    <a:pt x="71647" y="0"/>
                  </a:moveTo>
                  <a:lnTo>
                    <a:pt x="585751" y="0"/>
                  </a:lnTo>
                  <a:cubicBezTo>
                    <a:pt x="604753" y="0"/>
                    <a:pt x="622977" y="7549"/>
                    <a:pt x="636414" y="20985"/>
                  </a:cubicBezTo>
                  <a:cubicBezTo>
                    <a:pt x="649850" y="34422"/>
                    <a:pt x="657399" y="52645"/>
                    <a:pt x="657399" y="71647"/>
                  </a:cubicBezTo>
                  <a:lnTo>
                    <a:pt x="657399" y="71647"/>
                  </a:lnTo>
                  <a:cubicBezTo>
                    <a:pt x="657399" y="111217"/>
                    <a:pt x="625321" y="143295"/>
                    <a:pt x="585751" y="143295"/>
                  </a:cubicBezTo>
                  <a:lnTo>
                    <a:pt x="71647" y="143295"/>
                  </a:lnTo>
                  <a:cubicBezTo>
                    <a:pt x="52645" y="143295"/>
                    <a:pt x="34422" y="135746"/>
                    <a:pt x="20985" y="122310"/>
                  </a:cubicBezTo>
                  <a:cubicBezTo>
                    <a:pt x="7549" y="108873"/>
                    <a:pt x="0" y="90650"/>
                    <a:pt x="0" y="71647"/>
                  </a:cubicBezTo>
                  <a:lnTo>
                    <a:pt x="0" y="71647"/>
                  </a:lnTo>
                  <a:cubicBezTo>
                    <a:pt x="0" y="52645"/>
                    <a:pt x="7549" y="34422"/>
                    <a:pt x="20985" y="20985"/>
                  </a:cubicBezTo>
                  <a:cubicBezTo>
                    <a:pt x="34422" y="7549"/>
                    <a:pt x="52645" y="0"/>
                    <a:pt x="71647" y="0"/>
                  </a:cubicBezTo>
                  <a:close/>
                </a:path>
              </a:pathLst>
            </a:custGeom>
            <a:solidFill>
              <a:srgbClr val="87DD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5307394" y="3370232"/>
            <a:ext cx="4115437" cy="522732"/>
            <a:chOff x="0" y="0"/>
            <a:chExt cx="1120882" cy="142372"/>
          </a:xfrm>
        </p:grpSpPr>
        <p:sp>
          <p:nvSpPr>
            <p:cNvPr name="Freeform 10" id="10"/>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2" id="12"/>
          <p:cNvSpPr/>
          <p:nvPr/>
        </p:nvSpPr>
        <p:spPr>
          <a:xfrm flipH="false" flipV="false" rot="-5400000">
            <a:off x="13154032" y="8060130"/>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4809515">
            <a:off x="12556269" y="-607916"/>
            <a:ext cx="4439630" cy="2253112"/>
          </a:xfrm>
          <a:custGeom>
            <a:avLst/>
            <a:gdLst/>
            <a:ahLst/>
            <a:cxnLst/>
            <a:rect r="r" b="b" t="t" l="l"/>
            <a:pathLst>
              <a:path h="2253112" w="4439630">
                <a:moveTo>
                  <a:pt x="4439630" y="0"/>
                </a:moveTo>
                <a:lnTo>
                  <a:pt x="0" y="0"/>
                </a:lnTo>
                <a:lnTo>
                  <a:pt x="0" y="2253113"/>
                </a:lnTo>
                <a:lnTo>
                  <a:pt x="4439630" y="2253113"/>
                </a:lnTo>
                <a:lnTo>
                  <a:pt x="443963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82275" y="8744268"/>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5" id="15"/>
          <p:cNvSpPr txBox="true"/>
          <p:nvPr/>
        </p:nvSpPr>
        <p:spPr>
          <a:xfrm rot="0">
            <a:off x="8177973" y="910327"/>
            <a:ext cx="1932054" cy="345738"/>
          </a:xfrm>
          <a:prstGeom prst="rect">
            <a:avLst/>
          </a:prstGeom>
        </p:spPr>
        <p:txBody>
          <a:bodyPr anchor="t" rtlCol="false" tIns="0" lIns="0" bIns="0" rIns="0">
            <a:spAutoFit/>
          </a:bodyPr>
          <a:lstStyle/>
          <a:p>
            <a:pPr algn="ctr">
              <a:lnSpc>
                <a:spcPts val="2843"/>
              </a:lnSpc>
              <a:spcBef>
                <a:spcPct val="0"/>
              </a:spcBef>
            </a:pPr>
            <a:r>
              <a:rPr lang="en-US" sz="2030">
                <a:solidFill>
                  <a:srgbClr val="262B3B"/>
                </a:solidFill>
                <a:latin typeface="Lato Bold"/>
              </a:rPr>
              <a:t>4. REDES</a:t>
            </a:r>
          </a:p>
        </p:txBody>
      </p:sp>
      <p:sp>
        <p:nvSpPr>
          <p:cNvPr name="TextBox 16" id="16"/>
          <p:cNvSpPr txBox="true"/>
          <p:nvPr/>
        </p:nvSpPr>
        <p:spPr>
          <a:xfrm rot="0">
            <a:off x="5896171" y="3439679"/>
            <a:ext cx="2937884" cy="345738"/>
          </a:xfrm>
          <a:prstGeom prst="rect">
            <a:avLst/>
          </a:prstGeom>
        </p:spPr>
        <p:txBody>
          <a:bodyPr anchor="t" rtlCol="false" tIns="0" lIns="0" bIns="0" rIns="0">
            <a:spAutoFit/>
          </a:bodyPr>
          <a:lstStyle/>
          <a:p>
            <a:pPr algn="ctr">
              <a:lnSpc>
                <a:spcPts val="2843"/>
              </a:lnSpc>
              <a:spcBef>
                <a:spcPct val="0"/>
              </a:spcBef>
            </a:pPr>
            <a:r>
              <a:rPr lang="en-US" sz="2030">
                <a:solidFill>
                  <a:srgbClr val="262B3B"/>
                </a:solidFill>
                <a:latin typeface="Lato Bold"/>
              </a:rPr>
              <a:t>5. SOFTWARE DE BASE</a:t>
            </a:r>
          </a:p>
        </p:txBody>
      </p:sp>
      <p:sp>
        <p:nvSpPr>
          <p:cNvPr name="TextBox 17" id="17"/>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05</a:t>
            </a:r>
          </a:p>
        </p:txBody>
      </p:sp>
      <p:grpSp>
        <p:nvGrpSpPr>
          <p:cNvPr name="Group 18" id="18"/>
          <p:cNvGrpSpPr/>
          <p:nvPr/>
        </p:nvGrpSpPr>
        <p:grpSpPr>
          <a:xfrm rot="0">
            <a:off x="12050651" y="3091009"/>
            <a:ext cx="5450867" cy="4104982"/>
            <a:chOff x="0" y="0"/>
            <a:chExt cx="7267823" cy="5473309"/>
          </a:xfrm>
        </p:grpSpPr>
        <p:sp>
          <p:nvSpPr>
            <p:cNvPr name="TextBox 19" id="19"/>
            <p:cNvSpPr txBox="true"/>
            <p:nvPr/>
          </p:nvSpPr>
          <p:spPr>
            <a:xfrm rot="0">
              <a:off x="70636" y="-104775"/>
              <a:ext cx="7197187" cy="2908090"/>
            </a:xfrm>
            <a:prstGeom prst="rect">
              <a:avLst/>
            </a:prstGeom>
          </p:spPr>
          <p:txBody>
            <a:bodyPr anchor="t" rtlCol="false" tIns="0" lIns="0" bIns="0" rIns="0">
              <a:spAutoFit/>
            </a:bodyPr>
            <a:lstStyle/>
            <a:p>
              <a:pPr>
                <a:lnSpc>
                  <a:spcPts val="8165"/>
                </a:lnSpc>
              </a:pPr>
              <a:r>
                <a:rPr lang="en-US" sz="7100">
                  <a:solidFill>
                    <a:srgbClr val="FFFFFF"/>
                  </a:solidFill>
                  <a:latin typeface="Retropix Bold"/>
                </a:rPr>
                <a:t>MALLA CURRICULAR </a:t>
              </a:r>
            </a:p>
          </p:txBody>
        </p:sp>
        <p:sp>
          <p:nvSpPr>
            <p:cNvPr name="TextBox 20" id="20"/>
            <p:cNvSpPr txBox="true"/>
            <p:nvPr/>
          </p:nvSpPr>
          <p:spPr>
            <a:xfrm rot="0">
              <a:off x="0" y="2565219"/>
              <a:ext cx="7197187" cy="2908090"/>
            </a:xfrm>
            <a:prstGeom prst="rect">
              <a:avLst/>
            </a:prstGeom>
          </p:spPr>
          <p:txBody>
            <a:bodyPr anchor="t" rtlCol="false" tIns="0" lIns="0" bIns="0" rIns="0">
              <a:spAutoFit/>
            </a:bodyPr>
            <a:lstStyle/>
            <a:p>
              <a:pPr>
                <a:lnSpc>
                  <a:spcPts val="8165"/>
                </a:lnSpc>
              </a:pPr>
              <a:r>
                <a:rPr lang="en-US" sz="7100">
                  <a:solidFill>
                    <a:srgbClr val="87DDEB"/>
                  </a:solidFill>
                  <a:latin typeface="Retropix Bold"/>
                </a:rPr>
                <a:t>EN BASE AL ANIEI</a:t>
              </a:r>
            </a:p>
          </p:txBody>
        </p:sp>
      </p:grpSp>
      <p:sp>
        <p:nvSpPr>
          <p:cNvPr name="TextBox 21" id="21"/>
          <p:cNvSpPr txBox="true"/>
          <p:nvPr/>
        </p:nvSpPr>
        <p:spPr>
          <a:xfrm rot="0">
            <a:off x="1935719" y="1513241"/>
            <a:ext cx="9106112" cy="1352166"/>
          </a:xfrm>
          <a:prstGeom prst="rect">
            <a:avLst/>
          </a:prstGeom>
        </p:spPr>
        <p:txBody>
          <a:bodyPr anchor="t" rtlCol="false" tIns="0" lIns="0" bIns="0" rIns="0">
            <a:spAutoFit/>
          </a:bodyPr>
          <a:lstStyle/>
          <a:p>
            <a:pPr algn="ctr">
              <a:lnSpc>
                <a:spcPts val="2707"/>
              </a:lnSpc>
              <a:spcBef>
                <a:spcPct val="0"/>
              </a:spcBef>
            </a:pPr>
            <a:r>
              <a:rPr lang="en-US" sz="1934">
                <a:solidFill>
                  <a:srgbClr val="FFFFFF"/>
                </a:solidFill>
                <a:latin typeface="Lato"/>
              </a:rPr>
              <a:t>En Redes, la que más se apega con precisión a lo dicho por ANIEI y donde se incluyen tópicos de recursos computacionales, procesos e información, considerando su seguridad e integridad no es ninguna de las dos universidades, pero la universidad con menor diferencia es la UADY. </a:t>
            </a:r>
          </a:p>
        </p:txBody>
      </p:sp>
      <p:sp>
        <p:nvSpPr>
          <p:cNvPr name="AutoShape 22" id="22"/>
          <p:cNvSpPr/>
          <p:nvPr/>
        </p:nvSpPr>
        <p:spPr>
          <a:xfrm>
            <a:off x="8817814" y="6595006"/>
            <a:ext cx="1922016" cy="0"/>
          </a:xfrm>
          <a:prstGeom prst="line">
            <a:avLst/>
          </a:prstGeom>
          <a:ln cap="flat" w="28575">
            <a:solidFill>
              <a:srgbClr val="87DDEB"/>
            </a:solidFill>
            <a:prstDash val="solid"/>
            <a:headEnd type="none" len="sm" w="sm"/>
            <a:tailEnd type="none" len="sm" w="sm"/>
          </a:ln>
        </p:spPr>
      </p:sp>
      <p:grpSp>
        <p:nvGrpSpPr>
          <p:cNvPr name="Group 23" id="23"/>
          <p:cNvGrpSpPr/>
          <p:nvPr/>
        </p:nvGrpSpPr>
        <p:grpSpPr>
          <a:xfrm rot="0">
            <a:off x="2157777" y="6347927"/>
            <a:ext cx="7248813" cy="522732"/>
            <a:chOff x="0" y="0"/>
            <a:chExt cx="1974289" cy="142372"/>
          </a:xfrm>
        </p:grpSpPr>
        <p:sp>
          <p:nvSpPr>
            <p:cNvPr name="Freeform 24" id="24"/>
            <p:cNvSpPr/>
            <p:nvPr/>
          </p:nvSpPr>
          <p:spPr>
            <a:xfrm flipH="false" flipV="false" rot="0">
              <a:off x="0" y="0"/>
              <a:ext cx="1974289" cy="142372"/>
            </a:xfrm>
            <a:custGeom>
              <a:avLst/>
              <a:gdLst/>
              <a:ahLst/>
              <a:cxnLst/>
              <a:rect r="r" b="b" t="t" l="l"/>
              <a:pathLst>
                <a:path h="142372" w="1974289">
                  <a:moveTo>
                    <a:pt x="54469" y="0"/>
                  </a:moveTo>
                  <a:lnTo>
                    <a:pt x="1919820" y="0"/>
                  </a:lnTo>
                  <a:cubicBezTo>
                    <a:pt x="1949902" y="0"/>
                    <a:pt x="1974289" y="24387"/>
                    <a:pt x="1974289" y="54469"/>
                  </a:cubicBezTo>
                  <a:lnTo>
                    <a:pt x="1974289" y="87902"/>
                  </a:lnTo>
                  <a:cubicBezTo>
                    <a:pt x="1974289" y="102348"/>
                    <a:pt x="1968550" y="116203"/>
                    <a:pt x="1958336" y="126418"/>
                  </a:cubicBezTo>
                  <a:cubicBezTo>
                    <a:pt x="1948120" y="136633"/>
                    <a:pt x="1934266" y="142372"/>
                    <a:pt x="1919820" y="142372"/>
                  </a:cubicBezTo>
                  <a:lnTo>
                    <a:pt x="54469" y="142372"/>
                  </a:lnTo>
                  <a:cubicBezTo>
                    <a:pt x="40023" y="142372"/>
                    <a:pt x="26169" y="136633"/>
                    <a:pt x="15954" y="126418"/>
                  </a:cubicBezTo>
                  <a:cubicBezTo>
                    <a:pt x="5739" y="116203"/>
                    <a:pt x="0" y="102348"/>
                    <a:pt x="0" y="87902"/>
                  </a:cubicBezTo>
                  <a:lnTo>
                    <a:pt x="0" y="54469"/>
                  </a:lnTo>
                  <a:cubicBezTo>
                    <a:pt x="0" y="40023"/>
                    <a:pt x="5739" y="26169"/>
                    <a:pt x="15954" y="15954"/>
                  </a:cubicBezTo>
                  <a:cubicBezTo>
                    <a:pt x="26169" y="5739"/>
                    <a:pt x="40023" y="0"/>
                    <a:pt x="54469" y="0"/>
                  </a:cubicBezTo>
                  <a:close/>
                </a:path>
              </a:pathLst>
            </a:custGeom>
            <a:solidFill>
              <a:srgbClr val="87DDEB"/>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26" id="26"/>
          <p:cNvSpPr txBox="true"/>
          <p:nvPr/>
        </p:nvSpPr>
        <p:spPr>
          <a:xfrm rot="0">
            <a:off x="2441026" y="6417374"/>
            <a:ext cx="6587930" cy="345738"/>
          </a:xfrm>
          <a:prstGeom prst="rect">
            <a:avLst/>
          </a:prstGeom>
        </p:spPr>
        <p:txBody>
          <a:bodyPr anchor="t" rtlCol="false" tIns="0" lIns="0" bIns="0" rIns="0">
            <a:spAutoFit/>
          </a:bodyPr>
          <a:lstStyle/>
          <a:p>
            <a:pPr algn="ctr">
              <a:lnSpc>
                <a:spcPts val="2843"/>
              </a:lnSpc>
              <a:spcBef>
                <a:spcPct val="0"/>
              </a:spcBef>
            </a:pPr>
            <a:r>
              <a:rPr lang="en-US" sz="2030">
                <a:solidFill>
                  <a:srgbClr val="262B3B"/>
                </a:solidFill>
                <a:latin typeface="Lato Bold"/>
              </a:rPr>
              <a:t>6. PROGRAMACIÓN E INGENIERÍA DE SOFTWARE</a:t>
            </a:r>
          </a:p>
        </p:txBody>
      </p:sp>
      <p:sp>
        <p:nvSpPr>
          <p:cNvPr name="TextBox 27" id="27"/>
          <p:cNvSpPr txBox="true"/>
          <p:nvPr/>
        </p:nvSpPr>
        <p:spPr>
          <a:xfrm rot="0">
            <a:off x="1086142" y="4150139"/>
            <a:ext cx="9297698" cy="1692964"/>
          </a:xfrm>
          <a:prstGeom prst="rect">
            <a:avLst/>
          </a:prstGeom>
        </p:spPr>
        <p:txBody>
          <a:bodyPr anchor="t" rtlCol="false" tIns="0" lIns="0" bIns="0" rIns="0">
            <a:spAutoFit/>
          </a:bodyPr>
          <a:lstStyle/>
          <a:p>
            <a:pPr algn="ctr">
              <a:lnSpc>
                <a:spcPts val="2707"/>
              </a:lnSpc>
              <a:spcBef>
                <a:spcPct val="0"/>
              </a:spcBef>
            </a:pPr>
            <a:r>
              <a:rPr lang="en-US" sz="1934">
                <a:solidFill>
                  <a:srgbClr val="FFFFFF"/>
                </a:solidFill>
                <a:latin typeface="Lato"/>
              </a:rPr>
              <a:t>En Software de Base, la más se apega con precisión a lo dicho por ANIEI y donde se estudia, define y construye las piezas de software que posibilitan el funcionamiento de las computadoras en diferentes niveles operativos es la UADY, ya que la universidad Modelo tiene pocas materias que desarrollan este punto, se queda lejos de lo establecido por las especificaciones de ANIEI. </a:t>
            </a:r>
          </a:p>
        </p:txBody>
      </p:sp>
      <p:sp>
        <p:nvSpPr>
          <p:cNvPr name="TextBox 28" id="28"/>
          <p:cNvSpPr txBox="true"/>
          <p:nvPr/>
        </p:nvSpPr>
        <p:spPr>
          <a:xfrm rot="0">
            <a:off x="1086142" y="7127835"/>
            <a:ext cx="9297698" cy="1692964"/>
          </a:xfrm>
          <a:prstGeom prst="rect">
            <a:avLst/>
          </a:prstGeom>
        </p:spPr>
        <p:txBody>
          <a:bodyPr anchor="t" rtlCol="false" tIns="0" lIns="0" bIns="0" rIns="0">
            <a:spAutoFit/>
          </a:bodyPr>
          <a:lstStyle/>
          <a:p>
            <a:pPr algn="ctr">
              <a:lnSpc>
                <a:spcPts val="2707"/>
              </a:lnSpc>
              <a:spcBef>
                <a:spcPct val="0"/>
              </a:spcBef>
            </a:pPr>
            <a:r>
              <a:rPr lang="en-US" sz="1934">
                <a:solidFill>
                  <a:srgbClr val="FFFFFF"/>
                </a:solidFill>
                <a:latin typeface="Lato"/>
              </a:rPr>
              <a:t>En Programación e Ingeniería de Software, la que más se apega con precisión a lo dicho por ANIEI y donde se incluyen conocimientos teóricos y prácticos, y conjuntos de metodologías para la buena construcción de programas y sistemas de software no es ninguna de las dos universidades se acerca al porcentaje ya que están muy alejadas, pero la universidad con menor diferencia es la UADY. </a:t>
            </a:r>
          </a:p>
        </p:txBody>
      </p:sp>
      <p:grpSp>
        <p:nvGrpSpPr>
          <p:cNvPr name="Group 29" id="29"/>
          <p:cNvGrpSpPr>
            <a:grpSpLocks noChangeAspect="true"/>
          </p:cNvGrpSpPr>
          <p:nvPr/>
        </p:nvGrpSpPr>
        <p:grpSpPr>
          <a:xfrm rot="0">
            <a:off x="11878179" y="518641"/>
            <a:ext cx="2319891" cy="2319882"/>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31" id="31"/>
          <p:cNvGrpSpPr>
            <a:grpSpLocks noChangeAspect="true"/>
          </p:cNvGrpSpPr>
          <p:nvPr/>
        </p:nvGrpSpPr>
        <p:grpSpPr>
          <a:xfrm rot="0">
            <a:off x="11964415" y="7386491"/>
            <a:ext cx="2147419" cy="2147410"/>
            <a:chOff x="0" y="0"/>
            <a:chExt cx="6350000" cy="6349975"/>
          </a:xfrm>
        </p:grpSpPr>
        <p:sp>
          <p:nvSpPr>
            <p:cNvPr name="Freeform 32" id="3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216545" y="2933089"/>
            <a:ext cx="9854836" cy="967566"/>
          </a:xfrm>
          <a:custGeom>
            <a:avLst/>
            <a:gdLst/>
            <a:ahLst/>
            <a:cxnLst/>
            <a:rect r="r" b="b" t="t" l="l"/>
            <a:pathLst>
              <a:path h="967566" w="9854836">
                <a:moveTo>
                  <a:pt x="0" y="967566"/>
                </a:moveTo>
                <a:lnTo>
                  <a:pt x="9854836" y="967566"/>
                </a:lnTo>
                <a:lnTo>
                  <a:pt x="9854836" y="0"/>
                </a:lnTo>
                <a:lnTo>
                  <a:pt x="0" y="0"/>
                </a:lnTo>
                <a:lnTo>
                  <a:pt x="0" y="9675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449981" y="2933089"/>
            <a:ext cx="0" cy="1210036"/>
          </a:xfrm>
          <a:prstGeom prst="line">
            <a:avLst/>
          </a:prstGeom>
          <a:ln cap="flat" w="28575">
            <a:solidFill>
              <a:srgbClr val="87DDEB"/>
            </a:solidFill>
            <a:prstDash val="solid"/>
            <a:headEnd type="none" len="sm" w="sm"/>
            <a:tailEnd type="none" len="sm" w="sm"/>
          </a:ln>
        </p:spPr>
      </p:sp>
      <p:grpSp>
        <p:nvGrpSpPr>
          <p:cNvPr name="Group 5" id="5"/>
          <p:cNvGrpSpPr/>
          <p:nvPr/>
        </p:nvGrpSpPr>
        <p:grpSpPr>
          <a:xfrm rot="0">
            <a:off x="1563739" y="3900655"/>
            <a:ext cx="5669468" cy="526123"/>
            <a:chOff x="0" y="0"/>
            <a:chExt cx="1544138" cy="143295"/>
          </a:xfrm>
        </p:grpSpPr>
        <p:sp>
          <p:nvSpPr>
            <p:cNvPr name="Freeform 6" id="6"/>
            <p:cNvSpPr/>
            <p:nvPr/>
          </p:nvSpPr>
          <p:spPr>
            <a:xfrm flipH="false" flipV="false" rot="0">
              <a:off x="0" y="0"/>
              <a:ext cx="1544138" cy="143295"/>
            </a:xfrm>
            <a:custGeom>
              <a:avLst/>
              <a:gdLst/>
              <a:ahLst/>
              <a:cxnLst/>
              <a:rect r="r" b="b" t="t" l="l"/>
              <a:pathLst>
                <a:path h="143295" w="1544138">
                  <a:moveTo>
                    <a:pt x="69643" y="0"/>
                  </a:moveTo>
                  <a:lnTo>
                    <a:pt x="1474495" y="0"/>
                  </a:lnTo>
                  <a:cubicBezTo>
                    <a:pt x="1512958" y="0"/>
                    <a:pt x="1544138" y="31180"/>
                    <a:pt x="1544138" y="69643"/>
                  </a:cubicBezTo>
                  <a:lnTo>
                    <a:pt x="1544138" y="73652"/>
                  </a:lnTo>
                  <a:cubicBezTo>
                    <a:pt x="1544138" y="112115"/>
                    <a:pt x="1512958" y="143295"/>
                    <a:pt x="1474495" y="143295"/>
                  </a:cubicBezTo>
                  <a:lnTo>
                    <a:pt x="69643" y="143295"/>
                  </a:lnTo>
                  <a:cubicBezTo>
                    <a:pt x="31180" y="143295"/>
                    <a:pt x="0" y="112115"/>
                    <a:pt x="0" y="73652"/>
                  </a:cubicBezTo>
                  <a:lnTo>
                    <a:pt x="0" y="69643"/>
                  </a:lnTo>
                  <a:cubicBezTo>
                    <a:pt x="0" y="31180"/>
                    <a:pt x="31180" y="0"/>
                    <a:pt x="69643" y="0"/>
                  </a:cubicBezTo>
                  <a:close/>
                </a:path>
              </a:pathLst>
            </a:custGeom>
            <a:solidFill>
              <a:srgbClr val="87DDE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5400000">
            <a:off x="5567244" y="8379620"/>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4809515">
            <a:off x="740810" y="918892"/>
            <a:ext cx="4439630" cy="2253112"/>
          </a:xfrm>
          <a:custGeom>
            <a:avLst/>
            <a:gdLst/>
            <a:ahLst/>
            <a:cxnLst/>
            <a:rect r="r" b="b" t="t" l="l"/>
            <a:pathLst>
              <a:path h="2253112" w="4439630">
                <a:moveTo>
                  <a:pt x="4439630" y="0"/>
                </a:moveTo>
                <a:lnTo>
                  <a:pt x="0" y="0"/>
                </a:lnTo>
                <a:lnTo>
                  <a:pt x="0" y="2253112"/>
                </a:lnTo>
                <a:lnTo>
                  <a:pt x="4439630" y="2253112"/>
                </a:lnTo>
                <a:lnTo>
                  <a:pt x="443963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82275" y="8744268"/>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TextBox 11" id="11"/>
          <p:cNvSpPr txBox="true"/>
          <p:nvPr/>
        </p:nvSpPr>
        <p:spPr>
          <a:xfrm rot="0">
            <a:off x="1948107" y="3951205"/>
            <a:ext cx="5032324" cy="345738"/>
          </a:xfrm>
          <a:prstGeom prst="rect">
            <a:avLst/>
          </a:prstGeom>
        </p:spPr>
        <p:txBody>
          <a:bodyPr anchor="t" rtlCol="false" tIns="0" lIns="0" bIns="0" rIns="0">
            <a:spAutoFit/>
          </a:bodyPr>
          <a:lstStyle/>
          <a:p>
            <a:pPr algn="ctr">
              <a:lnSpc>
                <a:spcPts val="2843"/>
              </a:lnSpc>
              <a:spcBef>
                <a:spcPct val="0"/>
              </a:spcBef>
            </a:pPr>
            <a:r>
              <a:rPr lang="en-US" sz="2030">
                <a:solidFill>
                  <a:srgbClr val="262B3B"/>
                </a:solidFill>
                <a:latin typeface="Lato Bold"/>
              </a:rPr>
              <a:t>7. TRATAMIENTO DE INFORMACIÓN</a:t>
            </a:r>
          </a:p>
        </p:txBody>
      </p:sp>
      <p:sp>
        <p:nvSpPr>
          <p:cNvPr name="TextBox 12" id="1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05</a:t>
            </a:r>
          </a:p>
        </p:txBody>
      </p:sp>
      <p:grpSp>
        <p:nvGrpSpPr>
          <p:cNvPr name="Group 13" id="13"/>
          <p:cNvGrpSpPr/>
          <p:nvPr/>
        </p:nvGrpSpPr>
        <p:grpSpPr>
          <a:xfrm rot="0">
            <a:off x="4885646" y="885507"/>
            <a:ext cx="8516709" cy="2047582"/>
            <a:chOff x="0" y="0"/>
            <a:chExt cx="11355612" cy="2730109"/>
          </a:xfrm>
        </p:grpSpPr>
        <p:sp>
          <p:nvSpPr>
            <p:cNvPr name="TextBox 14" id="14"/>
            <p:cNvSpPr txBox="true"/>
            <p:nvPr/>
          </p:nvSpPr>
          <p:spPr>
            <a:xfrm rot="0">
              <a:off x="110365" y="-104775"/>
              <a:ext cx="11245246" cy="1536490"/>
            </a:xfrm>
            <a:prstGeom prst="rect">
              <a:avLst/>
            </a:prstGeom>
          </p:spPr>
          <p:txBody>
            <a:bodyPr anchor="t" rtlCol="false" tIns="0" lIns="0" bIns="0" rIns="0">
              <a:spAutoFit/>
            </a:bodyPr>
            <a:lstStyle/>
            <a:p>
              <a:pPr algn="ctr">
                <a:lnSpc>
                  <a:spcPts val="8165"/>
                </a:lnSpc>
              </a:pPr>
              <a:r>
                <a:rPr lang="en-US" sz="7100">
                  <a:solidFill>
                    <a:srgbClr val="FFFFFF"/>
                  </a:solidFill>
                  <a:latin typeface="Retropix Bold"/>
                </a:rPr>
                <a:t>MALLA CURRICULAR </a:t>
              </a:r>
            </a:p>
          </p:txBody>
        </p:sp>
        <p:sp>
          <p:nvSpPr>
            <p:cNvPr name="TextBox 15" id="15"/>
            <p:cNvSpPr txBox="true"/>
            <p:nvPr/>
          </p:nvSpPr>
          <p:spPr>
            <a:xfrm rot="0">
              <a:off x="0" y="1193619"/>
              <a:ext cx="11245246" cy="1536490"/>
            </a:xfrm>
            <a:prstGeom prst="rect">
              <a:avLst/>
            </a:prstGeom>
          </p:spPr>
          <p:txBody>
            <a:bodyPr anchor="t" rtlCol="false" tIns="0" lIns="0" bIns="0" rIns="0">
              <a:spAutoFit/>
            </a:bodyPr>
            <a:lstStyle/>
            <a:p>
              <a:pPr algn="ctr">
                <a:lnSpc>
                  <a:spcPts val="8165"/>
                </a:lnSpc>
              </a:pPr>
              <a:r>
                <a:rPr lang="en-US" sz="7100">
                  <a:solidFill>
                    <a:srgbClr val="87DDEB"/>
                  </a:solidFill>
                  <a:latin typeface="Retropix Bold"/>
                </a:rPr>
                <a:t>EN BASE AL ANIEI</a:t>
              </a:r>
            </a:p>
          </p:txBody>
        </p:sp>
      </p:grpSp>
      <p:grpSp>
        <p:nvGrpSpPr>
          <p:cNvPr name="Group 16" id="16"/>
          <p:cNvGrpSpPr>
            <a:grpSpLocks noChangeAspect="true"/>
          </p:cNvGrpSpPr>
          <p:nvPr/>
        </p:nvGrpSpPr>
        <p:grpSpPr>
          <a:xfrm rot="0">
            <a:off x="2394305" y="749357"/>
            <a:ext cx="2319891" cy="2319882"/>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18" id="18"/>
          <p:cNvGrpSpPr>
            <a:grpSpLocks noChangeAspect="true"/>
          </p:cNvGrpSpPr>
          <p:nvPr/>
        </p:nvGrpSpPr>
        <p:grpSpPr>
          <a:xfrm rot="0">
            <a:off x="13571622" y="885507"/>
            <a:ext cx="2147419" cy="2147410"/>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AutoShape 20" id="20"/>
          <p:cNvSpPr/>
          <p:nvPr/>
        </p:nvSpPr>
        <p:spPr>
          <a:xfrm>
            <a:off x="13866594" y="3719680"/>
            <a:ext cx="0" cy="1210036"/>
          </a:xfrm>
          <a:prstGeom prst="line">
            <a:avLst/>
          </a:prstGeom>
          <a:ln cap="flat" w="28575">
            <a:solidFill>
              <a:srgbClr val="87DDEB"/>
            </a:solidFill>
            <a:prstDash val="solid"/>
            <a:headEnd type="none" len="sm" w="sm"/>
            <a:tailEnd type="none" len="sm" w="sm"/>
          </a:ln>
        </p:spPr>
      </p:sp>
      <p:grpSp>
        <p:nvGrpSpPr>
          <p:cNvPr name="Group 21" id="21"/>
          <p:cNvGrpSpPr/>
          <p:nvPr/>
        </p:nvGrpSpPr>
        <p:grpSpPr>
          <a:xfrm rot="0">
            <a:off x="11503237" y="4686158"/>
            <a:ext cx="5136288" cy="526123"/>
            <a:chOff x="0" y="0"/>
            <a:chExt cx="1398921" cy="143295"/>
          </a:xfrm>
        </p:grpSpPr>
        <p:sp>
          <p:nvSpPr>
            <p:cNvPr name="Freeform 22" id="22"/>
            <p:cNvSpPr/>
            <p:nvPr/>
          </p:nvSpPr>
          <p:spPr>
            <a:xfrm flipH="false" flipV="false" rot="0">
              <a:off x="0" y="0"/>
              <a:ext cx="1398921" cy="143295"/>
            </a:xfrm>
            <a:custGeom>
              <a:avLst/>
              <a:gdLst/>
              <a:ahLst/>
              <a:cxnLst/>
              <a:rect r="r" b="b" t="t" l="l"/>
              <a:pathLst>
                <a:path h="143295" w="1398921">
                  <a:moveTo>
                    <a:pt x="71647" y="0"/>
                  </a:moveTo>
                  <a:lnTo>
                    <a:pt x="1327274" y="0"/>
                  </a:lnTo>
                  <a:cubicBezTo>
                    <a:pt x="1346276" y="0"/>
                    <a:pt x="1364500" y="7549"/>
                    <a:pt x="1377936" y="20985"/>
                  </a:cubicBezTo>
                  <a:cubicBezTo>
                    <a:pt x="1391373" y="34422"/>
                    <a:pt x="1398921" y="52645"/>
                    <a:pt x="1398921" y="71647"/>
                  </a:cubicBezTo>
                  <a:lnTo>
                    <a:pt x="1398921" y="71647"/>
                  </a:lnTo>
                  <a:cubicBezTo>
                    <a:pt x="1398921" y="90650"/>
                    <a:pt x="1391373" y="108873"/>
                    <a:pt x="1377936" y="122310"/>
                  </a:cubicBezTo>
                  <a:cubicBezTo>
                    <a:pt x="1364500" y="135746"/>
                    <a:pt x="1346276" y="143295"/>
                    <a:pt x="1327274" y="143295"/>
                  </a:cubicBezTo>
                  <a:lnTo>
                    <a:pt x="71647" y="143295"/>
                  </a:lnTo>
                  <a:cubicBezTo>
                    <a:pt x="52645" y="143295"/>
                    <a:pt x="34422" y="135746"/>
                    <a:pt x="20985" y="122310"/>
                  </a:cubicBezTo>
                  <a:cubicBezTo>
                    <a:pt x="7549" y="108873"/>
                    <a:pt x="0" y="90650"/>
                    <a:pt x="0" y="71647"/>
                  </a:cubicBezTo>
                  <a:lnTo>
                    <a:pt x="0" y="71647"/>
                  </a:lnTo>
                  <a:cubicBezTo>
                    <a:pt x="0" y="52645"/>
                    <a:pt x="7549" y="34422"/>
                    <a:pt x="20985" y="20985"/>
                  </a:cubicBezTo>
                  <a:cubicBezTo>
                    <a:pt x="34422" y="7549"/>
                    <a:pt x="52645" y="0"/>
                    <a:pt x="71647" y="0"/>
                  </a:cubicBezTo>
                  <a:close/>
                </a:path>
              </a:pathLst>
            </a:custGeom>
            <a:solidFill>
              <a:srgbClr val="87DDEB"/>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24" id="24"/>
          <p:cNvSpPr txBox="true"/>
          <p:nvPr/>
        </p:nvSpPr>
        <p:spPr>
          <a:xfrm rot="0">
            <a:off x="11503237" y="4757300"/>
            <a:ext cx="5136288" cy="345738"/>
          </a:xfrm>
          <a:prstGeom prst="rect">
            <a:avLst/>
          </a:prstGeom>
        </p:spPr>
        <p:txBody>
          <a:bodyPr anchor="t" rtlCol="false" tIns="0" lIns="0" bIns="0" rIns="0">
            <a:spAutoFit/>
          </a:bodyPr>
          <a:lstStyle/>
          <a:p>
            <a:pPr algn="ctr">
              <a:lnSpc>
                <a:spcPts val="2843"/>
              </a:lnSpc>
              <a:spcBef>
                <a:spcPct val="0"/>
              </a:spcBef>
            </a:pPr>
            <a:r>
              <a:rPr lang="en-US" sz="2030">
                <a:solidFill>
                  <a:srgbClr val="262B3B"/>
                </a:solidFill>
                <a:latin typeface="Lato Bold"/>
              </a:rPr>
              <a:t>8. INTERACCIÓN HOMBRE – MÁQUINA </a:t>
            </a:r>
          </a:p>
        </p:txBody>
      </p:sp>
      <p:sp>
        <p:nvSpPr>
          <p:cNvPr name="TextBox 25" id="25"/>
          <p:cNvSpPr txBox="true"/>
          <p:nvPr/>
        </p:nvSpPr>
        <p:spPr>
          <a:xfrm rot="0">
            <a:off x="671339" y="4891615"/>
            <a:ext cx="7585860" cy="2033761"/>
          </a:xfrm>
          <a:prstGeom prst="rect">
            <a:avLst/>
          </a:prstGeom>
        </p:spPr>
        <p:txBody>
          <a:bodyPr anchor="t" rtlCol="false" tIns="0" lIns="0" bIns="0" rIns="0">
            <a:spAutoFit/>
          </a:bodyPr>
          <a:lstStyle/>
          <a:p>
            <a:pPr algn="ctr">
              <a:lnSpc>
                <a:spcPts val="2707"/>
              </a:lnSpc>
              <a:spcBef>
                <a:spcPct val="0"/>
              </a:spcBef>
            </a:pPr>
            <a:r>
              <a:rPr lang="en-US" sz="1934">
                <a:solidFill>
                  <a:srgbClr val="FFFFFF"/>
                </a:solidFill>
                <a:latin typeface="Lato"/>
              </a:rPr>
              <a:t>En Tratamiento de Información, la más cercana a lo establecido por ANIEI y donde se conjuga una multiplicidad de tópicos computacionales de teoría, técnica y metodología, requeridos para construir muchas soluciones de información, no es ninguna de las dos universidades se acerca al porcentaje ya que las dos están muy alejadas, pero la universidad con menor diferencia es la UADY. </a:t>
            </a:r>
          </a:p>
        </p:txBody>
      </p:sp>
      <p:sp>
        <p:nvSpPr>
          <p:cNvPr name="TextBox 26" id="26"/>
          <p:cNvSpPr txBox="true"/>
          <p:nvPr/>
        </p:nvSpPr>
        <p:spPr>
          <a:xfrm rot="0">
            <a:off x="10176633" y="5584732"/>
            <a:ext cx="7408497" cy="2374559"/>
          </a:xfrm>
          <a:prstGeom prst="rect">
            <a:avLst/>
          </a:prstGeom>
        </p:spPr>
        <p:txBody>
          <a:bodyPr anchor="t" rtlCol="false" tIns="0" lIns="0" bIns="0" rIns="0">
            <a:spAutoFit/>
          </a:bodyPr>
          <a:lstStyle/>
          <a:p>
            <a:pPr algn="ctr">
              <a:lnSpc>
                <a:spcPts val="2707"/>
              </a:lnSpc>
              <a:spcBef>
                <a:spcPct val="0"/>
              </a:spcBef>
            </a:pPr>
            <a:r>
              <a:rPr lang="en-US" sz="1934">
                <a:solidFill>
                  <a:srgbClr val="FFFFFF"/>
                </a:solidFill>
                <a:latin typeface="Lato"/>
              </a:rPr>
              <a:t>En el área de Interacción Hombre–Máquina, la más cercana a lo establecido por ANIEI y donde se estudia que los dominios de aplicación conducentes logran formas superiores de expresión e interacción entre el hombre y la computadora no es ninguna de estas universidades, en este caso especial ninguna se acerca al porcentaje ya que ambas están muy alejadas, pero la universidad con menor diferencia es la UADY.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3499716" y="4720010"/>
            <a:ext cx="7315200" cy="718220"/>
          </a:xfrm>
          <a:custGeom>
            <a:avLst/>
            <a:gdLst/>
            <a:ahLst/>
            <a:cxnLst/>
            <a:rect r="r" b="b" t="t" l="l"/>
            <a:pathLst>
              <a:path h="718220" w="7315200">
                <a:moveTo>
                  <a:pt x="0" y="718220"/>
                </a:moveTo>
                <a:lnTo>
                  <a:pt x="7315200" y="718220"/>
                </a:lnTo>
                <a:lnTo>
                  <a:pt x="7315200" y="0"/>
                </a:lnTo>
                <a:lnTo>
                  <a:pt x="0" y="0"/>
                </a:lnTo>
                <a:lnTo>
                  <a:pt x="0" y="718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7402126" y="1951664"/>
            <a:ext cx="1038890" cy="0"/>
          </a:xfrm>
          <a:prstGeom prst="line">
            <a:avLst/>
          </a:prstGeom>
          <a:ln cap="flat" w="28575">
            <a:solidFill>
              <a:srgbClr val="87DDEB"/>
            </a:solidFill>
            <a:prstDash val="solid"/>
            <a:headEnd type="none" len="sm" w="sm"/>
            <a:tailEnd type="none" len="sm" w="sm"/>
          </a:ln>
        </p:spPr>
      </p:sp>
      <p:sp>
        <p:nvSpPr>
          <p:cNvPr name="AutoShape 5" id="5"/>
          <p:cNvSpPr/>
          <p:nvPr/>
        </p:nvSpPr>
        <p:spPr>
          <a:xfrm>
            <a:off x="6928356" y="6578410"/>
            <a:ext cx="1650169" cy="0"/>
          </a:xfrm>
          <a:prstGeom prst="line">
            <a:avLst/>
          </a:prstGeom>
          <a:ln cap="flat" w="28575">
            <a:solidFill>
              <a:srgbClr val="87DDEB"/>
            </a:solidFill>
            <a:prstDash val="solid"/>
            <a:headEnd type="none" len="sm" w="sm"/>
            <a:tailEnd type="none" len="sm" w="sm"/>
          </a:ln>
        </p:spPr>
      </p:sp>
      <p:grpSp>
        <p:nvGrpSpPr>
          <p:cNvPr name="Group 6" id="6"/>
          <p:cNvGrpSpPr/>
          <p:nvPr/>
        </p:nvGrpSpPr>
        <p:grpSpPr>
          <a:xfrm rot="0">
            <a:off x="8083691" y="1665265"/>
            <a:ext cx="4255848" cy="544073"/>
            <a:chOff x="0" y="0"/>
            <a:chExt cx="1120882" cy="143295"/>
          </a:xfrm>
        </p:grpSpPr>
        <p:sp>
          <p:nvSpPr>
            <p:cNvPr name="Freeform 7" id="7"/>
            <p:cNvSpPr/>
            <p:nvPr/>
          </p:nvSpPr>
          <p:spPr>
            <a:xfrm flipH="false" flipV="false" rot="0">
              <a:off x="0" y="0"/>
              <a:ext cx="1120882" cy="143295"/>
            </a:xfrm>
            <a:custGeom>
              <a:avLst/>
              <a:gdLst/>
              <a:ahLst/>
              <a:cxnLst/>
              <a:rect r="r" b="b" t="t" l="l"/>
              <a:pathLst>
                <a:path h="143295" w="1120882">
                  <a:moveTo>
                    <a:pt x="71647" y="0"/>
                  </a:moveTo>
                  <a:lnTo>
                    <a:pt x="1049234" y="0"/>
                  </a:lnTo>
                  <a:cubicBezTo>
                    <a:pt x="1088804" y="0"/>
                    <a:pt x="1120882" y="32078"/>
                    <a:pt x="1120882" y="71647"/>
                  </a:cubicBezTo>
                  <a:lnTo>
                    <a:pt x="1120882" y="71647"/>
                  </a:lnTo>
                  <a:cubicBezTo>
                    <a:pt x="1120882" y="90650"/>
                    <a:pt x="1113333" y="108873"/>
                    <a:pt x="1099897" y="122310"/>
                  </a:cubicBezTo>
                  <a:cubicBezTo>
                    <a:pt x="1086460" y="135746"/>
                    <a:pt x="1068236" y="143295"/>
                    <a:pt x="1049234" y="143295"/>
                  </a:cubicBezTo>
                  <a:lnTo>
                    <a:pt x="71647" y="143295"/>
                  </a:lnTo>
                  <a:cubicBezTo>
                    <a:pt x="52645" y="143295"/>
                    <a:pt x="34422" y="135746"/>
                    <a:pt x="20985" y="122310"/>
                  </a:cubicBezTo>
                  <a:cubicBezTo>
                    <a:pt x="7549" y="108873"/>
                    <a:pt x="0" y="90650"/>
                    <a:pt x="0" y="71647"/>
                  </a:cubicBezTo>
                  <a:lnTo>
                    <a:pt x="0" y="71647"/>
                  </a:lnTo>
                  <a:cubicBezTo>
                    <a:pt x="0" y="52645"/>
                    <a:pt x="7549" y="34422"/>
                    <a:pt x="20985" y="20985"/>
                  </a:cubicBezTo>
                  <a:cubicBezTo>
                    <a:pt x="34422" y="7549"/>
                    <a:pt x="52645" y="0"/>
                    <a:pt x="71647" y="0"/>
                  </a:cubicBezTo>
                  <a:close/>
                </a:path>
              </a:pathLst>
            </a:custGeom>
            <a:solidFill>
              <a:srgbClr val="87DDE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8069161" y="6308127"/>
            <a:ext cx="4255848" cy="540567"/>
            <a:chOff x="0" y="0"/>
            <a:chExt cx="1120882" cy="142372"/>
          </a:xfrm>
        </p:grpSpPr>
        <p:sp>
          <p:nvSpPr>
            <p:cNvPr name="Freeform 10" id="10"/>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2" id="12"/>
          <p:cNvSpPr/>
          <p:nvPr/>
        </p:nvSpPr>
        <p:spPr>
          <a:xfrm flipH="false" flipV="false" rot="-5400000">
            <a:off x="2400575" y="7018059"/>
            <a:ext cx="4439630" cy="2253112"/>
          </a:xfrm>
          <a:custGeom>
            <a:avLst/>
            <a:gdLst/>
            <a:ahLst/>
            <a:cxnLst/>
            <a:rect r="r" b="b" t="t" l="l"/>
            <a:pathLst>
              <a:path h="2253112" w="4439630">
                <a:moveTo>
                  <a:pt x="0" y="0"/>
                </a:moveTo>
                <a:lnTo>
                  <a:pt x="4439630" y="0"/>
                </a:lnTo>
                <a:lnTo>
                  <a:pt x="4439630" y="2253112"/>
                </a:lnTo>
                <a:lnTo>
                  <a:pt x="0" y="2253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5400000">
            <a:off x="2868694" y="1093259"/>
            <a:ext cx="4439630" cy="2253112"/>
          </a:xfrm>
          <a:custGeom>
            <a:avLst/>
            <a:gdLst/>
            <a:ahLst/>
            <a:cxnLst/>
            <a:rect r="r" b="b" t="t" l="l"/>
            <a:pathLst>
              <a:path h="2253112" w="4439630">
                <a:moveTo>
                  <a:pt x="4439631" y="0"/>
                </a:moveTo>
                <a:lnTo>
                  <a:pt x="0" y="0"/>
                </a:lnTo>
                <a:lnTo>
                  <a:pt x="0" y="2253112"/>
                </a:lnTo>
                <a:lnTo>
                  <a:pt x="4439631" y="2253112"/>
                </a:lnTo>
                <a:lnTo>
                  <a:pt x="44396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82275" y="8744268"/>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grpSp>
        <p:nvGrpSpPr>
          <p:cNvPr name="Group 15" id="15"/>
          <p:cNvGrpSpPr/>
          <p:nvPr/>
        </p:nvGrpSpPr>
        <p:grpSpPr>
          <a:xfrm rot="0">
            <a:off x="256730" y="3447604"/>
            <a:ext cx="6339505" cy="3176160"/>
            <a:chOff x="0" y="0"/>
            <a:chExt cx="8452673" cy="4234881"/>
          </a:xfrm>
        </p:grpSpPr>
        <p:sp>
          <p:nvSpPr>
            <p:cNvPr name="TextBox 16" id="16"/>
            <p:cNvSpPr txBox="true"/>
            <p:nvPr/>
          </p:nvSpPr>
          <p:spPr>
            <a:xfrm rot="0">
              <a:off x="0" y="-104775"/>
              <a:ext cx="7055915" cy="1536490"/>
            </a:xfrm>
            <a:prstGeom prst="rect">
              <a:avLst/>
            </a:prstGeom>
          </p:spPr>
          <p:txBody>
            <a:bodyPr anchor="t" rtlCol="false" tIns="0" lIns="0" bIns="0" rIns="0">
              <a:spAutoFit/>
            </a:bodyPr>
            <a:lstStyle/>
            <a:p>
              <a:pPr>
                <a:lnSpc>
                  <a:spcPts val="8165"/>
                </a:lnSpc>
              </a:pPr>
              <a:r>
                <a:rPr lang="en-US" sz="7100">
                  <a:solidFill>
                    <a:srgbClr val="FFFFFF"/>
                  </a:solidFill>
                  <a:latin typeface="Retropix Bold"/>
                </a:rPr>
                <a:t>VENTAJAS</a:t>
              </a:r>
            </a:p>
          </p:txBody>
        </p:sp>
        <p:sp>
          <p:nvSpPr>
            <p:cNvPr name="TextBox 17" id="17"/>
            <p:cNvSpPr txBox="true"/>
            <p:nvPr/>
          </p:nvSpPr>
          <p:spPr>
            <a:xfrm rot="0">
              <a:off x="3016" y="1326791"/>
              <a:ext cx="8449657" cy="2908090"/>
            </a:xfrm>
            <a:prstGeom prst="rect">
              <a:avLst/>
            </a:prstGeom>
          </p:spPr>
          <p:txBody>
            <a:bodyPr anchor="t" rtlCol="false" tIns="0" lIns="0" bIns="0" rIns="0">
              <a:spAutoFit/>
            </a:bodyPr>
            <a:lstStyle/>
            <a:p>
              <a:pPr>
                <a:lnSpc>
                  <a:spcPts val="8165"/>
                </a:lnSpc>
              </a:pPr>
              <a:r>
                <a:rPr lang="en-US" sz="7100">
                  <a:solidFill>
                    <a:srgbClr val="87DDEB"/>
                  </a:solidFill>
                  <a:latin typeface="Retropix Bold Italics"/>
                </a:rPr>
                <a:t>CONOCIMIENTOS TECNICOS</a:t>
              </a:r>
            </a:p>
          </p:txBody>
        </p:sp>
      </p:grpSp>
      <p:sp>
        <p:nvSpPr>
          <p:cNvPr name="TextBox 18" id="18"/>
          <p:cNvSpPr txBox="true"/>
          <p:nvPr/>
        </p:nvSpPr>
        <p:spPr>
          <a:xfrm rot="0">
            <a:off x="8578525" y="1730684"/>
            <a:ext cx="3038119"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LIS UADY</a:t>
            </a:r>
          </a:p>
        </p:txBody>
      </p:sp>
      <p:sp>
        <p:nvSpPr>
          <p:cNvPr name="TextBox 19" id="19"/>
          <p:cNvSpPr txBox="true"/>
          <p:nvPr/>
        </p:nvSpPr>
        <p:spPr>
          <a:xfrm rot="0">
            <a:off x="8563995" y="6357505"/>
            <a:ext cx="3038119"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IDTS MODELO</a:t>
            </a:r>
          </a:p>
        </p:txBody>
      </p:sp>
      <p:sp>
        <p:nvSpPr>
          <p:cNvPr name="TextBox 20" id="20"/>
          <p:cNvSpPr txBox="true"/>
          <p:nvPr/>
        </p:nvSpPr>
        <p:spPr>
          <a:xfrm rot="0">
            <a:off x="7631142" y="3158277"/>
            <a:ext cx="9416796" cy="1758949"/>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Lato"/>
              </a:rPr>
              <a:t>Trata de una manera fundamental las habilidades técnicas en lenguajes de programación, conocimiento del hardware y coloca su atención en conseguir un entendimiento total de la arquitectura de software a nivel de gestión de proyectos y manejo de recursos. Esto genera una sólida base técnica en herramientas de programación y deja abierta las puertas para seguir aprendiendo nuevas tecnologías. </a:t>
            </a:r>
          </a:p>
        </p:txBody>
      </p:sp>
      <p:sp>
        <p:nvSpPr>
          <p:cNvPr name="TextBox 21" id="21"/>
          <p:cNvSpPr txBox="true"/>
          <p:nvPr/>
        </p:nvSpPr>
        <p:spPr>
          <a:xfrm rot="0">
            <a:off x="7631142" y="8009645"/>
            <a:ext cx="9416796" cy="1406524"/>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Lato"/>
              </a:rPr>
              <a:t>Vienen incluidas materias que están más estrechamente relacionadas con el conocimiento del hardware y profundiza más en ciertos aspectos técnicos, como en los lenguajes de programación, circuitos eléctricos y sistemas específicos. Esto permite familiarizarse más pronto con la parte técnica del software.</a:t>
            </a:r>
          </a:p>
        </p:txBody>
      </p:sp>
      <p:sp>
        <p:nvSpPr>
          <p:cNvPr name="TextBox 22" id="2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05</a:t>
            </a:r>
          </a:p>
        </p:txBody>
      </p:sp>
      <p:grpSp>
        <p:nvGrpSpPr>
          <p:cNvPr name="Group 23" id="23"/>
          <p:cNvGrpSpPr>
            <a:grpSpLocks noChangeAspect="true"/>
          </p:cNvGrpSpPr>
          <p:nvPr/>
        </p:nvGrpSpPr>
        <p:grpSpPr>
          <a:xfrm rot="0">
            <a:off x="12453840" y="618368"/>
            <a:ext cx="2319891" cy="2319882"/>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25" id="25"/>
          <p:cNvGrpSpPr>
            <a:grpSpLocks noChangeAspect="true"/>
          </p:cNvGrpSpPr>
          <p:nvPr/>
        </p:nvGrpSpPr>
        <p:grpSpPr>
          <a:xfrm rot="0">
            <a:off x="12627492" y="5431577"/>
            <a:ext cx="2147419" cy="2147410"/>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067259"/>
            <a:ext cx="5241051" cy="4526958"/>
          </a:xfrm>
          <a:custGeom>
            <a:avLst/>
            <a:gdLst/>
            <a:ahLst/>
            <a:cxnLst/>
            <a:rect r="r" b="b" t="t" l="l"/>
            <a:pathLst>
              <a:path h="4526958" w="5241051">
                <a:moveTo>
                  <a:pt x="0" y="0"/>
                </a:moveTo>
                <a:lnTo>
                  <a:pt x="5241051" y="0"/>
                </a:lnTo>
                <a:lnTo>
                  <a:pt x="5241051" y="4526957"/>
                </a:lnTo>
                <a:lnTo>
                  <a:pt x="0" y="45269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2844466" y="3067259"/>
            <a:ext cx="5241051" cy="4526958"/>
          </a:xfrm>
          <a:custGeom>
            <a:avLst/>
            <a:gdLst/>
            <a:ahLst/>
            <a:cxnLst/>
            <a:rect r="r" b="b" t="t" l="l"/>
            <a:pathLst>
              <a:path h="4526958" w="5241051">
                <a:moveTo>
                  <a:pt x="5241050" y="4526957"/>
                </a:moveTo>
                <a:lnTo>
                  <a:pt x="0" y="4526957"/>
                </a:lnTo>
                <a:lnTo>
                  <a:pt x="0" y="0"/>
                </a:lnTo>
                <a:lnTo>
                  <a:pt x="5241050" y="0"/>
                </a:lnTo>
                <a:lnTo>
                  <a:pt x="5241050" y="4526957"/>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1508492" y="2758379"/>
            <a:ext cx="5941092" cy="51447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7334" t="0" r="-2558" b="0"/>
              </a:stretch>
            </a:blipFill>
          </p:spPr>
        </p:sp>
      </p:grpSp>
      <p:sp>
        <p:nvSpPr>
          <p:cNvPr name="TextBox 8" id="8"/>
          <p:cNvSpPr txBox="true"/>
          <p:nvPr/>
        </p:nvSpPr>
        <p:spPr>
          <a:xfrm rot="0">
            <a:off x="1028700" y="8863553"/>
            <a:ext cx="3863850" cy="989964"/>
          </a:xfrm>
          <a:prstGeom prst="rect">
            <a:avLst/>
          </a:prstGeom>
        </p:spPr>
        <p:txBody>
          <a:bodyPr anchor="t" rtlCol="false" tIns="0" lIns="0" bIns="0" rIns="0">
            <a:spAutoFit/>
          </a:bodyPr>
          <a:lstStyle/>
          <a:p>
            <a:pPr>
              <a:lnSpc>
                <a:spcPts val="2660"/>
              </a:lnSpc>
            </a:pPr>
            <a:r>
              <a:rPr lang="en-US" sz="1900">
                <a:solidFill>
                  <a:srgbClr val="FFFFFF"/>
                </a:solidFill>
                <a:latin typeface="Lato"/>
              </a:rPr>
              <a:t>Fundamentos de</a:t>
            </a:r>
          </a:p>
          <a:p>
            <a:pPr>
              <a:lnSpc>
                <a:spcPts val="2660"/>
              </a:lnSpc>
            </a:pPr>
            <a:r>
              <a:rPr lang="en-US" sz="1900">
                <a:solidFill>
                  <a:srgbClr val="FFFFFF"/>
                </a:solidFill>
                <a:latin typeface="Lato"/>
              </a:rPr>
              <a:t>Ingeniería de Software</a:t>
            </a:r>
          </a:p>
          <a:p>
            <a:pPr>
              <a:lnSpc>
                <a:spcPts val="2660"/>
              </a:lnSpc>
            </a:pPr>
          </a:p>
        </p:txBody>
      </p:sp>
      <p:sp>
        <p:nvSpPr>
          <p:cNvPr name="Freeform 9" id="9"/>
          <p:cNvSpPr/>
          <p:nvPr/>
        </p:nvSpPr>
        <p:spPr>
          <a:xfrm flipH="false" flipV="false" rot="0">
            <a:off x="16903987" y="5799539"/>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9144000" y="2644405"/>
            <a:ext cx="8195310" cy="4921989"/>
          </a:xfrm>
          <a:prstGeom prst="rect">
            <a:avLst/>
          </a:prstGeom>
        </p:spPr>
        <p:txBody>
          <a:bodyPr anchor="t" rtlCol="false" tIns="0" lIns="0" bIns="0" rIns="0">
            <a:spAutoFit/>
          </a:bodyPr>
          <a:lstStyle/>
          <a:p>
            <a:pPr>
              <a:lnSpc>
                <a:spcPts val="6342"/>
              </a:lnSpc>
            </a:pPr>
            <a:r>
              <a:rPr lang="en-US" sz="5515">
                <a:solidFill>
                  <a:srgbClr val="87DDEB"/>
                </a:solidFill>
                <a:latin typeface="Retropix Bold"/>
              </a:rPr>
              <a:t>EVIDENCIA DE LA PROMOCIÓN DE HABILIDADES TÉCNICAS/BLANDAS RESPECTO AL PROGRAMA DE ESTUDIOS.</a:t>
            </a:r>
          </a:p>
        </p:txBody>
      </p:sp>
      <p:sp>
        <p:nvSpPr>
          <p:cNvPr name="TextBox 11" id="11"/>
          <p:cNvSpPr txBox="true"/>
          <p:nvPr/>
        </p:nvSpPr>
        <p:spPr>
          <a:xfrm rot="0">
            <a:off x="14549426" y="8867743"/>
            <a:ext cx="2789883" cy="98996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Septiembre</a:t>
            </a:r>
          </a:p>
          <a:p>
            <a:pPr algn="r">
              <a:lnSpc>
                <a:spcPts val="2660"/>
              </a:lnSpc>
            </a:pPr>
            <a:r>
              <a:rPr lang="en-US" sz="1900">
                <a:solidFill>
                  <a:srgbClr val="FFFFFF"/>
                </a:solidFill>
                <a:latin typeface="Lato"/>
              </a:rPr>
              <a:t>2023</a:t>
            </a:r>
          </a:p>
          <a:p>
            <a:pPr algn="r">
              <a:lnSpc>
                <a:spcPts val="2660"/>
              </a:lnSpc>
            </a:pPr>
          </a:p>
        </p:txBody>
      </p:sp>
      <p:sp>
        <p:nvSpPr>
          <p:cNvPr name="TextBox 12" id="12"/>
          <p:cNvSpPr txBox="true"/>
          <p:nvPr/>
        </p:nvSpPr>
        <p:spPr>
          <a:xfrm rot="0">
            <a:off x="1028700" y="704850"/>
            <a:ext cx="3863850" cy="323214"/>
          </a:xfrm>
          <a:prstGeom prst="rect">
            <a:avLst/>
          </a:prstGeom>
        </p:spPr>
        <p:txBody>
          <a:bodyPr anchor="t" rtlCol="false" tIns="0" lIns="0" bIns="0" rIns="0">
            <a:spAutoFit/>
          </a:bodyPr>
          <a:lstStyle/>
          <a:p>
            <a:pPr>
              <a:lnSpc>
                <a:spcPts val="2660"/>
              </a:lnSpc>
            </a:pPr>
            <a:r>
              <a:rPr lang="en-US" sz="1900">
                <a:solidFill>
                  <a:srgbClr val="FFFFFF"/>
                </a:solidFill>
                <a:latin typeface="Lato"/>
              </a:rPr>
              <a:t>Page 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DAFuqeCqIbc</dc:identifier>
  <dcterms:modified xsi:type="dcterms:W3CDTF">2011-08-01T06:04:30Z</dcterms:modified>
  <cp:revision>1</cp:revision>
  <dc:title>PD-1 LIS [UADY] VS IDTS [Modelo]</dc:title>
</cp:coreProperties>
</file>